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62" r:id="rId2"/>
    <p:sldId id="284" r:id="rId3"/>
    <p:sldId id="263" r:id="rId4"/>
    <p:sldId id="264" r:id="rId5"/>
    <p:sldId id="285" r:id="rId6"/>
    <p:sldId id="265" r:id="rId7"/>
    <p:sldId id="266" r:id="rId8"/>
    <p:sldId id="267" r:id="rId9"/>
    <p:sldId id="286" r:id="rId10"/>
    <p:sldId id="268" r:id="rId11"/>
    <p:sldId id="287" r:id="rId12"/>
    <p:sldId id="269" r:id="rId13"/>
    <p:sldId id="288" r:id="rId14"/>
    <p:sldId id="270" r:id="rId15"/>
    <p:sldId id="271" r:id="rId16"/>
    <p:sldId id="272" r:id="rId17"/>
    <p:sldId id="289" r:id="rId18"/>
    <p:sldId id="273" r:id="rId19"/>
    <p:sldId id="290" r:id="rId20"/>
    <p:sldId id="274" r:id="rId21"/>
    <p:sldId id="275" r:id="rId22"/>
    <p:sldId id="291" r:id="rId23"/>
    <p:sldId id="276" r:id="rId24"/>
    <p:sldId id="277" r:id="rId25"/>
    <p:sldId id="278" r:id="rId26"/>
    <p:sldId id="279" r:id="rId27"/>
    <p:sldId id="280" r:id="rId28"/>
    <p:sldId id="292" r:id="rId29"/>
    <p:sldId id="281" r:id="rId30"/>
    <p:sldId id="282" r:id="rId31"/>
    <p:sldId id="283" r:id="rId32"/>
    <p:sldId id="29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111" d="100"/>
          <a:sy n="111" d="100"/>
        </p:scale>
        <p:origin x="-57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4" d="100"/>
          <a:sy n="64" d="100"/>
        </p:scale>
        <p:origin x="-209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C6BE5C-2988-48F8-9B04-9680E88D12A4}" type="datetimeFigureOut">
              <a:rPr lang="en-US" smtClean="0"/>
              <a:t>8/19/2015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3E4721-F0A0-4F43-A492-098E99A7DC60}" type="slidenum">
              <a:rPr lang="en-US" smtClean="0"/>
              <a:t>‹#›</a:t>
            </a:fld>
            <a:endParaRPr lang="en-US"/>
          </a:p>
        </p:txBody>
      </p:sp>
    </p:spTree>
    <p:extLst>
      <p:ext uri="{BB962C8B-B14F-4D97-AF65-F5344CB8AC3E}">
        <p14:creationId xmlns:p14="http://schemas.microsoft.com/office/powerpoint/2010/main" val="50024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8610B-2B58-40B1-8F5A-95C70A2D24FF}" type="datetimeFigureOut">
              <a:rPr lang="en-US" smtClean="0"/>
              <a:t>8/19/2015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736256-B1FD-4668-B017-4ABAE6FDB773}" type="slidenum">
              <a:rPr lang="en-US" smtClean="0"/>
              <a:t>‹#›</a:t>
            </a:fld>
            <a:endParaRPr lang="en-US"/>
          </a:p>
        </p:txBody>
      </p:sp>
    </p:spTree>
    <p:extLst>
      <p:ext uri="{BB962C8B-B14F-4D97-AF65-F5344CB8AC3E}">
        <p14:creationId xmlns:p14="http://schemas.microsoft.com/office/powerpoint/2010/main" val="59226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Title">
    <p:bg>
      <p:bgRef idx="1003">
        <a:schemeClr val="bg1"/>
      </p:bgRef>
    </p:bg>
    <p:spTree>
      <p:nvGrpSpPr>
        <p:cNvPr id="1" name=""/>
        <p:cNvGrpSpPr/>
        <p:nvPr/>
      </p:nvGrpSpPr>
      <p:grpSpPr>
        <a:xfrm>
          <a:off x="0" y="0"/>
          <a:ext cx="0" cy="0"/>
          <a:chOff x="0" y="0"/>
          <a:chExt cx="0" cy="0"/>
        </a:xfrm>
      </p:grpSpPr>
      <p:sp>
        <p:nvSpPr>
          <p:cNvPr id="7" name="Rectangle 6"/>
          <p:cNvSpPr/>
          <p:nvPr/>
        </p:nvSpPr>
        <p:spPr bwMode="white">
          <a:xfrm>
            <a:off x="2689" y="6858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userDrawn="1"/>
        </p:nvSpPr>
        <p:spPr>
          <a:xfrm>
            <a:off x="-12551" y="7620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4800" b="1" dirty="0"/>
          </a:p>
        </p:txBody>
      </p:sp>
      <p:sp>
        <p:nvSpPr>
          <p:cNvPr id="9" name="Rectangle 8"/>
          <p:cNvSpPr/>
          <p:nvPr/>
        </p:nvSpPr>
        <p:spPr>
          <a:xfrm>
            <a:off x="1374289" y="7620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2689" y="762000"/>
            <a:ext cx="9141311" cy="990600"/>
          </a:xfrm>
        </p:spPr>
        <p:txBody>
          <a:bodyPr/>
          <a:lstStyle>
            <a:lvl1pPr marL="55563" indent="0" algn="l" defTabSz="1371600">
              <a:buNone/>
              <a:defRPr sz="4400" b="0" cap="none">
                <a:solidFill>
                  <a:srgbClr val="FFFFFF"/>
                </a:solidFill>
              </a:defRPr>
            </a:lvl1pPr>
          </a:lstStyle>
          <a:p>
            <a:r>
              <a:rPr kumimoji="0" lang="en-US" dirty="0" smtClean="0"/>
              <a:t>{XX}	{Chapter Title}</a:t>
            </a:r>
            <a:endParaRPr kumimoji="0" lang="en-US" dirty="0"/>
          </a:p>
        </p:txBody>
      </p:sp>
      <p:sp>
        <p:nvSpPr>
          <p:cNvPr id="15" name="Picture Placeholder 2"/>
          <p:cNvSpPr>
            <a:spLocks noGrp="1"/>
          </p:cNvSpPr>
          <p:nvPr>
            <p:ph type="pic" idx="1"/>
          </p:nvPr>
        </p:nvSpPr>
        <p:spPr>
          <a:xfrm>
            <a:off x="0" y="1752600"/>
            <a:ext cx="9144000" cy="4339814"/>
          </a:xfrm>
          <a:solidFill>
            <a:schemeClr val="accent1">
              <a:tint val="40000"/>
            </a:schemeClr>
          </a:solidFill>
          <a:ln>
            <a:noFill/>
          </a:ln>
        </p:spPr>
        <p:txBody>
          <a:bodyPr/>
          <a:lstStyle>
            <a:lvl1pPr marL="0" indent="0">
              <a:buNone/>
              <a:defRPr sz="3200"/>
            </a:lvl1pPr>
            <a:lvl5pPr marL="0" marR="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lvl5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kumimoji="0" lang="en-US" dirty="0" smtClean="0"/>
              <a:t>Learning Objectives</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hapter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648" y="228600"/>
            <a:ext cx="8153400" cy="990600"/>
          </a:xfrm>
        </p:spPr>
        <p:txBody>
          <a:bodyPr/>
          <a:lstStyle>
            <a:lvl1pPr>
              <a:defRPr baseline="0"/>
            </a:lvl1pPr>
          </a:lstStyle>
          <a:p>
            <a:r>
              <a:rPr kumimoji="0" lang="en-US" dirty="0" smtClean="0"/>
              <a:t>{Heading (Number &amp; Name)}</a:t>
            </a:r>
            <a:endParaRPr kumimoji="0" lang="en-US" dirty="0"/>
          </a:p>
        </p:txBody>
      </p:sp>
      <p:sp>
        <p:nvSpPr>
          <p:cNvPr id="8" name="Content Placeholder 7"/>
          <p:cNvSpPr>
            <a:spLocks noGrp="1"/>
          </p:cNvSpPr>
          <p:nvPr>
            <p:ph sz="quarter" idx="1"/>
          </p:nvPr>
        </p:nvSpPr>
        <p:spPr>
          <a:xfrm>
            <a:off x="612648" y="1600200"/>
            <a:ext cx="8153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3050"/>
            <a:ext cx="8077200" cy="869950"/>
          </a:xfrm>
        </p:spPr>
        <p:txBody>
          <a:bodyPr anchor="ctr"/>
          <a:lstStyle>
            <a:lvl1pPr algn="ctr">
              <a:buNone/>
              <a:defRPr sz="4400" b="0" baseline="0"/>
            </a:lvl1pPr>
          </a:lstStyle>
          <a:p>
            <a:r>
              <a:rPr kumimoji="0" lang="en-US" dirty="0" smtClean="0"/>
              <a:t>Chapter Summary</a:t>
            </a:r>
            <a:endParaRPr kumimoji="0" lang="en-US" dirty="0"/>
          </a:p>
        </p:txBody>
      </p:sp>
      <p:sp>
        <p:nvSpPr>
          <p:cNvPr id="9" name="Content Placeholder 8"/>
          <p:cNvSpPr>
            <a:spLocks noGrp="1"/>
          </p:cNvSpPr>
          <p:nvPr>
            <p:ph sz="quarter" idx="1"/>
          </p:nvPr>
        </p:nvSpPr>
        <p:spPr>
          <a:xfrm>
            <a:off x="1295400" y="1676400"/>
            <a:ext cx="74676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TextBox 3"/>
          <p:cNvSpPr txBox="1"/>
          <p:nvPr userDrawn="1"/>
        </p:nvSpPr>
        <p:spPr>
          <a:xfrm>
            <a:off x="838200" y="3200400"/>
            <a:ext cx="1828800" cy="369332"/>
          </a:xfrm>
          <a:prstGeom prst="rect">
            <a:avLst/>
          </a:prstGeom>
          <a:noFill/>
        </p:spPr>
        <p:txBody>
          <a:bodyPr wrap="square" rtlCol="0">
            <a:spAutoFit/>
          </a:bodyPr>
          <a:lstStyle/>
          <a:p>
            <a:endParaRPr lang="en-US" dirty="0"/>
          </a:p>
        </p:txBody>
      </p:sp>
      <p:sp>
        <p:nvSpPr>
          <p:cNvPr id="10" name="Rectangle 9"/>
          <p:cNvSpPr/>
          <p:nvPr userDrawn="1"/>
        </p:nvSpPr>
        <p:spPr>
          <a:xfrm>
            <a:off x="609600" y="1648522"/>
            <a:ext cx="533400" cy="452367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vert="wordArtVert" anchor="ctr"/>
          <a:lstStyle/>
          <a:p>
            <a:pPr algn="ctr" eaLnBrk="1" latinLnBrk="0" hangingPunct="1"/>
            <a:r>
              <a:rPr kumimoji="0" lang="en-US" sz="1600" dirty="0" smtClean="0"/>
              <a:t>FINAL</a:t>
            </a:r>
            <a:r>
              <a:rPr kumimoji="0" lang="en-US" sz="1600" baseline="0" dirty="0" smtClean="0"/>
              <a:t> THOUGHTS</a:t>
            </a:r>
            <a:endParaRPr kumimoji="0" lang="en-US" sz="160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1600200" y="5486400"/>
            <a:ext cx="7315200" cy="685800"/>
          </a:xfrm>
        </p:spPr>
        <p:txBody>
          <a:bodyPr/>
          <a:lstStyle>
            <a:lvl1pPr marL="0" indent="0">
              <a:buFontTx/>
              <a:buNone/>
              <a:defRPr sz="1700" baseline="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dirty="0" smtClean="0"/>
              <a:t>{Image reasoning}</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userDrawn="1"/>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hasCustomPrompt="1"/>
          </p:nvPr>
        </p:nvSpPr>
        <p:spPr>
          <a:xfrm>
            <a:off x="1600200" y="4648200"/>
            <a:ext cx="7315200" cy="685800"/>
          </a:xfrm>
        </p:spPr>
        <p:txBody>
          <a:bodyPr anchor="ctr"/>
          <a:lstStyle>
            <a:lvl1pPr algn="l">
              <a:buNone/>
              <a:defRPr sz="2800" b="0" baseline="0">
                <a:solidFill>
                  <a:srgbClr val="FFFFFF"/>
                </a:solidFill>
              </a:defRPr>
            </a:lvl1pPr>
          </a:lstStyle>
          <a:p>
            <a:r>
              <a:rPr kumimoji="0" lang="en-US" dirty="0" smtClean="0"/>
              <a:t>{Image Caption/Credit}</a:t>
            </a:r>
            <a:endParaRPr kumimoji="0"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1560576" y="0"/>
            <a:ext cx="7583424" cy="4568952"/>
          </a:xfrm>
          <a:solidFill>
            <a:schemeClr val="bg1"/>
          </a:solidFill>
          <a:ln>
            <a:noFill/>
          </a:ln>
        </p:spPr>
        <p:txBody>
          <a:bodyPr/>
          <a:lstStyle>
            <a:lvl1pPr marL="0" indent="0">
              <a:buNone/>
              <a:defRPr sz="3200"/>
            </a:lvl1pPr>
          </a:lstStyle>
          <a:p>
            <a:r>
              <a:rPr kumimoji="0" lang="en-US" smtClean="0"/>
              <a:t>Click icon to add picture</a:t>
            </a:r>
            <a:endParaRPr kumimoji="0" lang="en-US" dirty="0"/>
          </a:p>
        </p:txBody>
      </p:sp>
      <p:sp>
        <p:nvSpPr>
          <p:cNvPr id="15" name="TextBox 14"/>
          <p:cNvSpPr txBox="1"/>
          <p:nvPr userDrawn="1"/>
        </p:nvSpPr>
        <p:spPr>
          <a:xfrm>
            <a:off x="6553200" y="6100551"/>
            <a:ext cx="24384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400" dirty="0" smtClean="0">
                <a:solidFill>
                  <a:srgbClr val="17375E"/>
                </a:solidFill>
              </a:rPr>
              <a:t>BVT Publishing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solidFill>
                  <a:srgbClr val="4376B4"/>
                </a:solidFill>
              </a:rPr>
              <a:t>Better textbooks, better prices.</a:t>
            </a:r>
          </a:p>
        </p:txBody>
      </p:sp>
      <p:sp>
        <p:nvSpPr>
          <p:cNvPr id="12" name="TextBox 11"/>
          <p:cNvSpPr txBox="1"/>
          <p:nvPr userDrawn="1"/>
        </p:nvSpPr>
        <p:spPr>
          <a:xfrm>
            <a:off x="1522253" y="6146718"/>
            <a:ext cx="4779264" cy="584775"/>
          </a:xfrm>
          <a:prstGeom prst="rect">
            <a:avLst/>
          </a:prstGeom>
          <a:noFill/>
        </p:spPr>
        <p:txBody>
          <a:bodyPr wrap="square" rtlCol="0" anchor="ctr">
            <a:spAutoFit/>
          </a:bodyPr>
          <a:lstStyle/>
          <a:p>
            <a:pPr algn="l"/>
            <a:r>
              <a:rPr lang="en-US" sz="1600" dirty="0" smtClean="0">
                <a:solidFill>
                  <a:srgbClr val="002060"/>
                </a:solidFill>
              </a:rPr>
              <a:t>Social</a:t>
            </a:r>
            <a:r>
              <a:rPr lang="en-US" sz="1600" baseline="0" dirty="0" smtClean="0">
                <a:solidFill>
                  <a:srgbClr val="002060"/>
                </a:solidFill>
              </a:rPr>
              <a:t> Psychology,</a:t>
            </a:r>
            <a:r>
              <a:rPr lang="en-US" sz="1600" dirty="0" smtClean="0">
                <a:solidFill>
                  <a:srgbClr val="002060"/>
                </a:solidFill>
              </a:rPr>
              <a:t> 7th</a:t>
            </a:r>
            <a:r>
              <a:rPr lang="en-US" sz="1600" baseline="0" dirty="0" smtClean="0">
                <a:solidFill>
                  <a:srgbClr val="002060"/>
                </a:solidFill>
              </a:rPr>
              <a:t> Edition</a:t>
            </a:r>
          </a:p>
          <a:p>
            <a:pPr algn="l"/>
            <a:r>
              <a:rPr lang="en-US" sz="1600" baseline="0" dirty="0" smtClean="0">
                <a:solidFill>
                  <a:srgbClr val="002060"/>
                </a:solidFill>
              </a:rPr>
              <a:t>Stephen </a:t>
            </a:r>
            <a:r>
              <a:rPr lang="en-US" sz="1600" baseline="0" dirty="0" err="1" smtClean="0">
                <a:solidFill>
                  <a:srgbClr val="002060"/>
                </a:solidFill>
              </a:rPr>
              <a:t>Franzoi</a:t>
            </a:r>
            <a:r>
              <a:rPr lang="en-US" sz="1600" baseline="0" dirty="0" smtClean="0">
                <a:solidFill>
                  <a:srgbClr val="002060"/>
                </a:solidFill>
              </a:rPr>
              <a:t> </a:t>
            </a:r>
            <a:r>
              <a:rPr lang="en-US" sz="1600" dirty="0" smtClean="0">
                <a:solidFill>
                  <a:srgbClr val="002060"/>
                </a:solidFill>
              </a:rPr>
              <a:t>©2016</a:t>
            </a:r>
            <a:endParaRPr lang="en-US" sz="1600" dirty="0">
              <a:solidFill>
                <a:srgbClr val="00206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a:prstGeom prst="rect">
            <a:avLst/>
          </a:prstGeom>
        </p:spPr>
        <p:txBody>
          <a:bodyPr/>
          <a:lstStyle>
            <a:lvl1pPr>
              <a:defRPr/>
            </a:lvl1pPr>
          </a:lstStyle>
          <a:p>
            <a:fld id="{A390B96A-6D36-4745-94D0-4E8E108B14F3}" type="datetimeFigureOut">
              <a:rPr lang="en-US" altLang="en-US"/>
              <a:pPr/>
              <a:t>8/19/2015</a:t>
            </a:fld>
            <a:endParaRPr lang="en-US" altLang="en-US"/>
          </a:p>
        </p:txBody>
      </p:sp>
      <p:sp>
        <p:nvSpPr>
          <p:cNvPr id="18" name="Footer Placeholder 16"/>
          <p:cNvSpPr>
            <a:spLocks noGrp="1"/>
          </p:cNvSpPr>
          <p:nvPr>
            <p:ph type="ftr" sz="quarter" idx="11"/>
          </p:nvPr>
        </p:nvSpPr>
        <p:spPr>
          <a:xfrm>
            <a:off x="5410200" y="4205288"/>
            <a:ext cx="1295400" cy="457200"/>
          </a:xfrm>
          <a:prstGeom prst="rect">
            <a:avLst/>
          </a:prstGeo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fld id="{8BF07E46-635A-4F84-963F-59EF90858BE6}" type="slidenum">
              <a:rPr lang="en-US" altLang="en-US"/>
              <a:pPr/>
              <a:t>‹#›</a:t>
            </a:fld>
            <a:endParaRPr lang="en-US" altLang="en-US"/>
          </a:p>
        </p:txBody>
      </p:sp>
    </p:spTree>
    <p:extLst>
      <p:ext uri="{BB962C8B-B14F-4D97-AF65-F5344CB8AC3E}">
        <p14:creationId xmlns:p14="http://schemas.microsoft.com/office/powerpoint/2010/main" val="265760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590550" y="1600200"/>
            <a:ext cx="8175498" cy="452657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extBox 4"/>
          <p:cNvSpPr txBox="1"/>
          <p:nvPr/>
        </p:nvSpPr>
        <p:spPr>
          <a:xfrm>
            <a:off x="6476999" y="6092655"/>
            <a:ext cx="2497873" cy="677108"/>
          </a:xfrm>
          <a:prstGeom prst="rect">
            <a:avLst/>
          </a:prstGeom>
          <a:noFill/>
        </p:spPr>
        <p:txBody>
          <a:bodyPr wrap="square" rtlCol="0" anchor="t">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2400" dirty="0" smtClean="0">
                <a:solidFill>
                  <a:srgbClr val="17375E"/>
                </a:solidFill>
              </a:rPr>
              <a:t>BVT Publishing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solidFill>
                  <a:srgbClr val="4376B4"/>
                </a:solidFill>
              </a:rPr>
              <a:t>Better textbooks, better prices.</a:t>
            </a:r>
            <a:endParaRPr lang="en-US" dirty="0"/>
          </a:p>
        </p:txBody>
      </p:sp>
      <p:sp>
        <p:nvSpPr>
          <p:cNvPr id="10" name="TextBox 9"/>
          <p:cNvSpPr txBox="1"/>
          <p:nvPr/>
        </p:nvSpPr>
        <p:spPr>
          <a:xfrm>
            <a:off x="533400" y="6138822"/>
            <a:ext cx="5353050" cy="584775"/>
          </a:xfrm>
          <a:prstGeom prst="rect">
            <a:avLst/>
          </a:prstGeom>
          <a:noFill/>
        </p:spPr>
        <p:txBody>
          <a:bodyPr wrap="square" rtlCol="0" anchor="ctr">
            <a:spAutoFit/>
          </a:bodyPr>
          <a:lstStyle/>
          <a:p>
            <a:pPr algn="l"/>
            <a:r>
              <a:rPr lang="en-US" dirty="0" smtClean="0">
                <a:solidFill>
                  <a:srgbClr val="002060"/>
                </a:solidFill>
              </a:rPr>
              <a:t>Social</a:t>
            </a:r>
            <a:r>
              <a:rPr lang="en-US" baseline="0" dirty="0" smtClean="0">
                <a:solidFill>
                  <a:srgbClr val="002060"/>
                </a:solidFill>
              </a:rPr>
              <a:t> Psychology,</a:t>
            </a:r>
            <a:r>
              <a:rPr lang="en-US" dirty="0" smtClean="0">
                <a:solidFill>
                  <a:srgbClr val="002060"/>
                </a:solidFill>
              </a:rPr>
              <a:t> 7th</a:t>
            </a:r>
            <a:r>
              <a:rPr lang="en-US" baseline="0" dirty="0" smtClean="0">
                <a:solidFill>
                  <a:srgbClr val="002060"/>
                </a:solidFill>
              </a:rPr>
              <a:t> Edition</a:t>
            </a:r>
          </a:p>
          <a:p>
            <a:pPr algn="l"/>
            <a:r>
              <a:rPr lang="en-US" sz="1400" baseline="0" dirty="0" smtClean="0">
                <a:solidFill>
                  <a:srgbClr val="002060"/>
                </a:solidFill>
              </a:rPr>
              <a:t>Stephen </a:t>
            </a:r>
            <a:r>
              <a:rPr lang="en-US" sz="1400" baseline="0" dirty="0" err="1" smtClean="0">
                <a:solidFill>
                  <a:srgbClr val="002060"/>
                </a:solidFill>
              </a:rPr>
              <a:t>Franzoi</a:t>
            </a:r>
            <a:r>
              <a:rPr lang="en-US" sz="1400" baseline="0" dirty="0" smtClean="0">
                <a:solidFill>
                  <a:srgbClr val="002060"/>
                </a:solidFill>
              </a:rPr>
              <a:t> </a:t>
            </a:r>
            <a:r>
              <a:rPr lang="en-US" sz="1400" dirty="0" smtClean="0">
                <a:solidFill>
                  <a:srgbClr val="002060"/>
                </a:solidFill>
              </a:rPr>
              <a:t>©2016</a:t>
            </a:r>
            <a:endParaRPr lang="en-US" sz="1400" dirty="0">
              <a:solidFill>
                <a:srgbClr val="002060"/>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2" r:id="rId3"/>
    <p:sldLayoutId id="2147483668" r:id="rId4"/>
    <p:sldLayoutId id="2147483669" r:id="rId5"/>
    <p:sldLayoutId id="2147483665" r:id="rId6"/>
    <p:sldLayoutId id="2147483670" r:id="rId7"/>
  </p:sldLayoutIdLst>
  <p:timing>
    <p:tnLst>
      <p:par>
        <p:cTn id="1" dur="indefinite" restart="never" nodeType="tmRoot"/>
      </p:par>
    </p:tnLst>
  </p:timing>
  <p:hf hdr="0" ftr="0" dt="0"/>
  <p:txStyles>
    <p:titleStyle>
      <a:lvl1pPr algn="ctr"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762000" y="1981200"/>
            <a:ext cx="7772400" cy="1905000"/>
          </a:xfrm>
        </p:spPr>
        <p:txBody>
          <a:bodyPr/>
          <a:lstStyle/>
          <a:p>
            <a:pPr eaLnBrk="1" hangingPunct="1"/>
            <a:r>
              <a:rPr lang="en-US" altLang="en-US" dirty="0" smtClean="0">
                <a:ea typeface="ＭＳ Ｐゴシック" pitchFamily="34" charset="-128"/>
              </a:rPr>
              <a:t>Chapter 8: </a:t>
            </a:r>
            <a:br>
              <a:rPr lang="en-US" altLang="en-US" dirty="0" smtClean="0">
                <a:ea typeface="ＭＳ Ｐゴシック" pitchFamily="34" charset="-128"/>
              </a:rPr>
            </a:br>
            <a:r>
              <a:rPr lang="en-US" altLang="en-US" dirty="0" smtClean="0">
                <a:ea typeface="ＭＳ Ｐゴシック" pitchFamily="34" charset="-128"/>
              </a:rPr>
              <a:t>Group Behavior</a:t>
            </a:r>
          </a:p>
        </p:txBody>
      </p:sp>
    </p:spTree>
    <p:extLst>
      <p:ext uri="{BB962C8B-B14F-4D97-AF65-F5344CB8AC3E}">
        <p14:creationId xmlns:p14="http://schemas.microsoft.com/office/powerpoint/2010/main" val="2579414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ltLang="en-US" smtClean="0">
                <a:ea typeface="ＭＳ Ｐゴシック" pitchFamily="34" charset="-128"/>
              </a:rPr>
              <a:t>Social Facilitation</a:t>
            </a:r>
          </a:p>
        </p:txBody>
      </p:sp>
      <p:sp>
        <p:nvSpPr>
          <p:cNvPr id="19458" name="Content Placeholder 2"/>
          <p:cNvSpPr>
            <a:spLocks noGrp="1"/>
          </p:cNvSpPr>
          <p:nvPr>
            <p:ph idx="1"/>
          </p:nvPr>
        </p:nvSpPr>
        <p:spPr>
          <a:xfrm>
            <a:off x="609600" y="1600200"/>
            <a:ext cx="7924800" cy="4516438"/>
          </a:xfrm>
        </p:spPr>
        <p:txBody>
          <a:bodyPr/>
          <a:lstStyle/>
          <a:p>
            <a:pPr eaLnBrk="1" hangingPunct="1">
              <a:spcAft>
                <a:spcPts val="1200"/>
              </a:spcAft>
            </a:pPr>
            <a:r>
              <a:rPr lang="en-US" altLang="en-US" dirty="0" smtClean="0">
                <a:ea typeface="ＭＳ Ｐゴシック" pitchFamily="34" charset="-128"/>
              </a:rPr>
              <a:t>The presence of others enhances the performance of easy tasks, but interferes with difficult tasks.</a:t>
            </a:r>
          </a:p>
          <a:p>
            <a:pPr eaLnBrk="1" hangingPunct="1"/>
            <a:r>
              <a:rPr lang="en-US" altLang="en-US" dirty="0" smtClean="0">
                <a:ea typeface="ＭＳ Ｐゴシック" pitchFamily="34" charset="-128"/>
              </a:rPr>
              <a:t>Possible explanations:</a:t>
            </a:r>
          </a:p>
          <a:p>
            <a:pPr lvl="1" eaLnBrk="1" hangingPunct="1"/>
            <a:r>
              <a:rPr lang="en-US" altLang="en-US" dirty="0" smtClean="0">
                <a:ea typeface="ＭＳ Ｐゴシック" pitchFamily="34" charset="-128"/>
              </a:rPr>
              <a:t>The mere presence of conspecifics increases arousal.</a:t>
            </a:r>
          </a:p>
          <a:p>
            <a:pPr lvl="1" eaLnBrk="1" hangingPunct="1"/>
            <a:r>
              <a:rPr lang="en-US" altLang="en-US" dirty="0" smtClean="0">
                <a:ea typeface="ＭＳ Ｐゴシック" pitchFamily="34" charset="-128"/>
              </a:rPr>
              <a:t>Evaluation apprehension diverts cognitive resources.</a:t>
            </a:r>
          </a:p>
          <a:p>
            <a:pPr lvl="1" eaLnBrk="1" hangingPunct="1"/>
            <a:r>
              <a:rPr lang="en-US" altLang="en-US" dirty="0" smtClean="0">
                <a:ea typeface="ＭＳ Ｐゴシック" pitchFamily="34" charset="-128"/>
              </a:rPr>
              <a:t>Distraction-conflict: Presence of conspecifics raises the question of what to attend to—others or the task.</a:t>
            </a:r>
          </a:p>
        </p:txBody>
      </p:sp>
    </p:spTree>
    <p:extLst>
      <p:ext uri="{BB962C8B-B14F-4D97-AF65-F5344CB8AC3E}">
        <p14:creationId xmlns:p14="http://schemas.microsoft.com/office/powerpoint/2010/main" val="2024068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defTabSz="684213">
              <a:tabLst>
                <a:tab pos="1717675" algn="l"/>
              </a:tabLst>
            </a:pPr>
            <a:r>
              <a:rPr lang="en-US" dirty="0" smtClean="0"/>
              <a:t>Figure 8.3	</a:t>
            </a:r>
            <a:r>
              <a:rPr lang="en-US" dirty="0" err="1"/>
              <a:t>Zajonc’s</a:t>
            </a:r>
            <a:r>
              <a:rPr lang="en-US" dirty="0"/>
              <a:t> Drive Theory of Social Facilitation</a:t>
            </a:r>
            <a:endParaRPr lang="en-US" dirty="0"/>
          </a:p>
        </p:txBody>
      </p:sp>
      <p:pic>
        <p:nvPicPr>
          <p:cNvPr id="7" name="Picture Placeholder 6" descr="According to Zajonc, the presence of other people increases arousal; this, in turn, enhances dominant responses. If the dominant responses are correct, performance will also be enhanced. However, if the dominant responses are incorrect, performance will be inhibited." title="Zajonc’s Drive Theory of Social Facilitation"/>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753970" y="0"/>
            <a:ext cx="7196635" cy="4568952"/>
          </a:xfrm>
        </p:spPr>
      </p:pic>
    </p:spTree>
    <p:extLst>
      <p:ext uri="{BB962C8B-B14F-4D97-AF65-F5344CB8AC3E}">
        <p14:creationId xmlns:p14="http://schemas.microsoft.com/office/powerpoint/2010/main" val="2070450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altLang="en-US" smtClean="0">
                <a:ea typeface="ＭＳ Ｐゴシック" pitchFamily="34" charset="-128"/>
              </a:rPr>
              <a:t>Social Loafing</a:t>
            </a:r>
          </a:p>
        </p:txBody>
      </p:sp>
      <p:sp>
        <p:nvSpPr>
          <p:cNvPr id="20482" name="Content Placeholder 2"/>
          <p:cNvSpPr>
            <a:spLocks noGrp="1"/>
          </p:cNvSpPr>
          <p:nvPr>
            <p:ph idx="1"/>
          </p:nvPr>
        </p:nvSpPr>
        <p:spPr>
          <a:xfrm>
            <a:off x="612648" y="1752600"/>
            <a:ext cx="8153400" cy="4114800"/>
          </a:xfrm>
        </p:spPr>
        <p:txBody>
          <a:bodyPr/>
          <a:lstStyle/>
          <a:p>
            <a:pPr eaLnBrk="1" hangingPunct="1">
              <a:spcBef>
                <a:spcPts val="600"/>
              </a:spcBef>
              <a:spcAft>
                <a:spcPts val="1200"/>
              </a:spcAft>
            </a:pPr>
            <a:r>
              <a:rPr lang="en-US" altLang="en-US" dirty="0" smtClean="0">
                <a:ea typeface="ＭＳ Ｐゴシック" pitchFamily="34" charset="-128"/>
              </a:rPr>
              <a:t>When individual efforts are pooled, each person contributes less than when they are alone.</a:t>
            </a:r>
          </a:p>
          <a:p>
            <a:pPr eaLnBrk="1" hangingPunct="1">
              <a:spcBef>
                <a:spcPts val="600"/>
              </a:spcBef>
              <a:spcAft>
                <a:spcPts val="1200"/>
              </a:spcAft>
            </a:pPr>
            <a:r>
              <a:rPr lang="en-US" altLang="en-US" dirty="0" smtClean="0">
                <a:ea typeface="ＭＳ Ｐゴシック" pitchFamily="34" charset="-128"/>
              </a:rPr>
              <a:t>Seen in behavior and cognitive tasks</a:t>
            </a:r>
          </a:p>
          <a:p>
            <a:pPr eaLnBrk="1" hangingPunct="1">
              <a:spcBef>
                <a:spcPts val="600"/>
              </a:spcBef>
              <a:spcAft>
                <a:spcPts val="1200"/>
              </a:spcAft>
            </a:pPr>
            <a:r>
              <a:rPr lang="en-US" altLang="en-US" dirty="0" smtClean="0">
                <a:ea typeface="ＭＳ Ｐゴシック" pitchFamily="34" charset="-128"/>
              </a:rPr>
              <a:t>Likely cause: diffusion of responsibility</a:t>
            </a:r>
          </a:p>
        </p:txBody>
      </p:sp>
    </p:spTree>
    <p:extLst>
      <p:ext uri="{BB962C8B-B14F-4D97-AF65-F5344CB8AC3E}">
        <p14:creationId xmlns:p14="http://schemas.microsoft.com/office/powerpoint/2010/main" val="1785248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Figure 8.4	</a:t>
            </a:r>
            <a:r>
              <a:rPr lang="en-US" dirty="0"/>
              <a:t>Distraction-Conflict Theory</a:t>
            </a:r>
            <a:endParaRPr lang="en-US" dirty="0"/>
          </a:p>
        </p:txBody>
      </p:sp>
      <p:pic>
        <p:nvPicPr>
          <p:cNvPr id="7" name="Picture Placeholder 6" descr="According to the distraction-conflict theory, when one is working on a task, the presence of others or the presence of novel stimuli is distracting. This distraction produces a conflict between paying attention to the task and paying attention to these stimuli. This conflict causes arousal to increase, which leads to the social facilitation effects previously discussed." title="Distraction-Conflict Theory"/>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686251" y="0"/>
            <a:ext cx="5332074" cy="4568952"/>
          </a:xfrm>
        </p:spPr>
      </p:pic>
    </p:spTree>
    <p:extLst>
      <p:ext uri="{BB962C8B-B14F-4D97-AF65-F5344CB8AC3E}">
        <p14:creationId xmlns:p14="http://schemas.microsoft.com/office/powerpoint/2010/main" val="306519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ltLang="en-US" smtClean="0">
                <a:ea typeface="ＭＳ Ｐゴシック" pitchFamily="34" charset="-128"/>
              </a:rPr>
              <a:t>Reducing Social Loafing</a:t>
            </a:r>
          </a:p>
        </p:txBody>
      </p:sp>
      <p:sp>
        <p:nvSpPr>
          <p:cNvPr id="21506" name="Content Placeholder 2"/>
          <p:cNvSpPr>
            <a:spLocks noGrp="1"/>
          </p:cNvSpPr>
          <p:nvPr>
            <p:ph idx="1"/>
          </p:nvPr>
        </p:nvSpPr>
        <p:spPr/>
        <p:txBody>
          <a:bodyPr/>
          <a:lstStyle/>
          <a:p>
            <a:pPr eaLnBrk="1" hangingPunct="1">
              <a:spcBef>
                <a:spcPts val="600"/>
              </a:spcBef>
              <a:spcAft>
                <a:spcPts val="1200"/>
              </a:spcAft>
            </a:pPr>
            <a:r>
              <a:rPr lang="en-US" altLang="en-US" dirty="0" smtClean="0">
                <a:ea typeface="ＭＳ Ｐゴシック" pitchFamily="34" charset="-128"/>
              </a:rPr>
              <a:t>Makes individual effort identifiable</a:t>
            </a:r>
          </a:p>
          <a:p>
            <a:pPr eaLnBrk="1" hangingPunct="1">
              <a:spcBef>
                <a:spcPts val="600"/>
              </a:spcBef>
              <a:spcAft>
                <a:spcPts val="1200"/>
              </a:spcAft>
            </a:pPr>
            <a:r>
              <a:rPr lang="en-US" altLang="en-US" dirty="0" smtClean="0">
                <a:ea typeface="ＭＳ Ｐゴシック" pitchFamily="34" charset="-128"/>
              </a:rPr>
              <a:t>Provides potential for evaluation</a:t>
            </a:r>
          </a:p>
          <a:p>
            <a:pPr eaLnBrk="1" hangingPunct="1"/>
            <a:r>
              <a:rPr lang="en-US" altLang="en-US" dirty="0" smtClean="0">
                <a:ea typeface="ＭＳ Ｐゴシック" pitchFamily="34" charset="-128"/>
              </a:rPr>
              <a:t>Social ostracism of loafers</a:t>
            </a:r>
          </a:p>
          <a:p>
            <a:pPr lvl="1" eaLnBrk="1" hangingPunct="1"/>
            <a:r>
              <a:rPr lang="en-US" altLang="en-US" dirty="0" smtClean="0">
                <a:ea typeface="ＭＳ Ｐゴシック" pitchFamily="34" charset="-128"/>
              </a:rPr>
              <a:t>Decreased loafing among the emotionally expressive</a:t>
            </a:r>
          </a:p>
          <a:p>
            <a:pPr lvl="1" eaLnBrk="1" hangingPunct="1"/>
            <a:r>
              <a:rPr lang="en-US" altLang="en-US" dirty="0" smtClean="0">
                <a:ea typeface="ＭＳ Ｐゴシック" pitchFamily="34" charset="-128"/>
              </a:rPr>
              <a:t>Had no effect on the emotionally unexpressive</a:t>
            </a:r>
          </a:p>
        </p:txBody>
      </p:sp>
    </p:spTree>
    <p:extLst>
      <p:ext uri="{BB962C8B-B14F-4D97-AF65-F5344CB8AC3E}">
        <p14:creationId xmlns:p14="http://schemas.microsoft.com/office/powerpoint/2010/main" val="310718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altLang="en-US" smtClean="0">
                <a:ea typeface="ＭＳ Ｐゴシック" pitchFamily="34" charset="-128"/>
              </a:rPr>
              <a:t>When Do Groups Help?</a:t>
            </a:r>
          </a:p>
        </p:txBody>
      </p:sp>
      <p:sp>
        <p:nvSpPr>
          <p:cNvPr id="22530" name="Content Placeholder 2"/>
          <p:cNvSpPr>
            <a:spLocks noGrp="1"/>
          </p:cNvSpPr>
          <p:nvPr>
            <p:ph idx="1"/>
          </p:nvPr>
        </p:nvSpPr>
        <p:spPr/>
        <p:txBody>
          <a:bodyPr/>
          <a:lstStyle/>
          <a:p>
            <a:pPr eaLnBrk="1" hangingPunct="1">
              <a:spcBef>
                <a:spcPts val="600"/>
              </a:spcBef>
              <a:spcAft>
                <a:spcPts val="1200"/>
              </a:spcAft>
            </a:pPr>
            <a:r>
              <a:rPr lang="en-US" altLang="en-US" dirty="0" smtClean="0">
                <a:ea typeface="ＭＳ Ｐゴシック" pitchFamily="34" charset="-128"/>
              </a:rPr>
              <a:t>Group settings often lower motivation to perform.</a:t>
            </a:r>
          </a:p>
          <a:p>
            <a:pPr eaLnBrk="1" hangingPunct="1">
              <a:spcBef>
                <a:spcPts val="600"/>
              </a:spcBef>
              <a:spcAft>
                <a:spcPts val="1200"/>
              </a:spcAft>
            </a:pPr>
            <a:r>
              <a:rPr lang="en-US" altLang="en-US" dirty="0" smtClean="0">
                <a:ea typeface="ＭＳ Ｐゴシック" pitchFamily="34" charset="-128"/>
              </a:rPr>
              <a:t>However, highly motivated, competent people may work harder in group settings.</a:t>
            </a:r>
          </a:p>
          <a:p>
            <a:pPr eaLnBrk="1" hangingPunct="1">
              <a:spcBef>
                <a:spcPts val="600"/>
              </a:spcBef>
              <a:spcAft>
                <a:spcPts val="1200"/>
              </a:spcAft>
            </a:pPr>
            <a:r>
              <a:rPr lang="en-US" altLang="en-US" dirty="0" smtClean="0">
                <a:ea typeface="ＭＳ Ｐゴシック" pitchFamily="34" charset="-128"/>
              </a:rPr>
              <a:t>Low-skilled people may experience less evaluation apprehension and improve performance.</a:t>
            </a:r>
          </a:p>
        </p:txBody>
      </p:sp>
    </p:spTree>
    <p:extLst>
      <p:ext uri="{BB962C8B-B14F-4D97-AF65-F5344CB8AC3E}">
        <p14:creationId xmlns:p14="http://schemas.microsoft.com/office/powerpoint/2010/main" val="3912309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en-US" smtClean="0">
                <a:ea typeface="ＭＳ Ｐゴシック" pitchFamily="34" charset="-128"/>
              </a:rPr>
              <a:t>Deindividuation</a:t>
            </a:r>
          </a:p>
        </p:txBody>
      </p:sp>
      <p:sp>
        <p:nvSpPr>
          <p:cNvPr id="23554" name="Content Placeholder 2"/>
          <p:cNvSpPr>
            <a:spLocks noGrp="1"/>
          </p:cNvSpPr>
          <p:nvPr>
            <p:ph idx="1"/>
          </p:nvPr>
        </p:nvSpPr>
        <p:spPr/>
        <p:txBody>
          <a:bodyPr/>
          <a:lstStyle/>
          <a:p>
            <a:pPr eaLnBrk="1" hangingPunct="1"/>
            <a:r>
              <a:rPr lang="en-US" altLang="en-US" smtClean="0">
                <a:ea typeface="ＭＳ Ｐゴシック" pitchFamily="34" charset="-128"/>
              </a:rPr>
              <a:t>In groups, people experience:</a:t>
            </a:r>
          </a:p>
          <a:p>
            <a:pPr lvl="1" eaLnBrk="1" hangingPunct="1"/>
            <a:r>
              <a:rPr lang="en-US" altLang="en-US" smtClean="0">
                <a:ea typeface="ＭＳ Ｐゴシック" pitchFamily="34" charset="-128"/>
              </a:rPr>
              <a:t>Arousal</a:t>
            </a:r>
          </a:p>
          <a:p>
            <a:pPr lvl="1" eaLnBrk="1" hangingPunct="1"/>
            <a:r>
              <a:rPr lang="en-US" altLang="en-US" smtClean="0">
                <a:ea typeface="ＭＳ Ｐゴシック" pitchFamily="34" charset="-128"/>
              </a:rPr>
              <a:t>Diffusion of responsibility</a:t>
            </a:r>
          </a:p>
          <a:p>
            <a:pPr lvl="1" eaLnBrk="1" hangingPunct="1"/>
            <a:r>
              <a:rPr lang="en-US" altLang="en-US" smtClean="0">
                <a:ea typeface="ＭＳ Ｐゴシック" pitchFamily="34" charset="-128"/>
              </a:rPr>
              <a:t>Feelings of anonymity</a:t>
            </a:r>
          </a:p>
          <a:p>
            <a:pPr eaLnBrk="1" hangingPunct="1"/>
            <a:r>
              <a:rPr lang="en-US" altLang="en-US" smtClean="0">
                <a:ea typeface="ＭＳ Ｐゴシック" pitchFamily="34" charset="-128"/>
              </a:rPr>
              <a:t>As a result:</a:t>
            </a:r>
          </a:p>
          <a:p>
            <a:pPr lvl="1" eaLnBrk="1" hangingPunct="1"/>
            <a:r>
              <a:rPr lang="en-US" altLang="en-US" smtClean="0">
                <a:ea typeface="ＭＳ Ｐゴシック" pitchFamily="34" charset="-128"/>
              </a:rPr>
              <a:t>Inhibitions are lowered</a:t>
            </a:r>
          </a:p>
          <a:p>
            <a:pPr lvl="1" eaLnBrk="1" hangingPunct="1"/>
            <a:r>
              <a:rPr lang="en-US" altLang="en-US" smtClean="0">
                <a:ea typeface="ＭＳ Ｐゴシック" pitchFamily="34" charset="-128"/>
              </a:rPr>
              <a:t>Self-awareness decreases </a:t>
            </a:r>
          </a:p>
        </p:txBody>
      </p:sp>
    </p:spTree>
    <p:extLst>
      <p:ext uri="{BB962C8B-B14F-4D97-AF65-F5344CB8AC3E}">
        <p14:creationId xmlns:p14="http://schemas.microsoft.com/office/powerpoint/2010/main" val="1559496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717675" algn="l"/>
              </a:tabLst>
            </a:pPr>
            <a:r>
              <a:rPr lang="en-US" dirty="0" smtClean="0"/>
              <a:t>Figure 8.5	</a:t>
            </a:r>
            <a:r>
              <a:rPr lang="en-US" dirty="0"/>
              <a:t>Effects of Deindividuation on Stealing </a:t>
            </a:r>
            <a:r>
              <a:rPr lang="en-US" dirty="0" smtClean="0"/>
              <a:t>	Among </a:t>
            </a:r>
            <a:r>
              <a:rPr lang="en-US" dirty="0"/>
              <a:t>Halloween Trick-or-Treaters</a:t>
            </a:r>
            <a:endParaRPr lang="en-US" dirty="0"/>
          </a:p>
        </p:txBody>
      </p:sp>
      <p:pic>
        <p:nvPicPr>
          <p:cNvPr id="7" name="Picture Placeholder 6" descr="When trick-or-treating in a group or when anonymous, children were more likely to take extra Halloween candy. However, when both of these factors were present (group immersion and anonymity), candy stealing rose dramatically." title="Effects of Deindividuation on Stealing Among Halloween Trick-or-Treater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339792" y="0"/>
            <a:ext cx="6024991" cy="4568952"/>
          </a:xfrm>
        </p:spPr>
      </p:pic>
    </p:spTree>
    <p:extLst>
      <p:ext uri="{BB962C8B-B14F-4D97-AF65-F5344CB8AC3E}">
        <p14:creationId xmlns:p14="http://schemas.microsoft.com/office/powerpoint/2010/main" val="432768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tLang="en-US" smtClean="0">
                <a:ea typeface="ＭＳ Ｐゴシック" pitchFamily="34" charset="-128"/>
              </a:rPr>
              <a:t>Group Decision-Making Stages</a:t>
            </a:r>
          </a:p>
        </p:txBody>
      </p:sp>
      <p:sp>
        <p:nvSpPr>
          <p:cNvPr id="3" name="Content Placeholder 2"/>
          <p:cNvSpPr>
            <a:spLocks noGrp="1"/>
          </p:cNvSpPr>
          <p:nvPr>
            <p:ph idx="1"/>
          </p:nvPr>
        </p:nvSpPr>
        <p:spPr/>
        <p:txBody>
          <a:bodyPr rtlCol="0">
            <a:normAutofit/>
          </a:bodyPr>
          <a:lstStyle/>
          <a:p>
            <a:pPr marL="566928" indent="-457200">
              <a:buClr>
                <a:schemeClr val="accent1"/>
              </a:buClr>
              <a:defRPr/>
            </a:pPr>
            <a:r>
              <a:rPr lang="en-US" dirty="0" smtClean="0">
                <a:ea typeface="+mn-ea"/>
                <a:cs typeface="+mn-cs"/>
              </a:rPr>
              <a:t>Orientation</a:t>
            </a:r>
          </a:p>
          <a:p>
            <a:pPr marL="868680" lvl="1" indent="-457200">
              <a:defRPr/>
            </a:pPr>
            <a:r>
              <a:rPr lang="en-US" dirty="0" smtClean="0">
                <a:ea typeface="+mn-ea"/>
              </a:rPr>
              <a:t>Identify task and strategy.</a:t>
            </a:r>
          </a:p>
          <a:p>
            <a:pPr marL="566928" indent="-457200">
              <a:buClr>
                <a:schemeClr val="accent1"/>
              </a:buClr>
              <a:defRPr/>
            </a:pPr>
            <a:r>
              <a:rPr lang="en-US" dirty="0" smtClean="0">
                <a:ea typeface="+mn-ea"/>
                <a:cs typeface="+mn-cs"/>
              </a:rPr>
              <a:t>Discussion</a:t>
            </a:r>
          </a:p>
          <a:p>
            <a:pPr marL="868680" lvl="1" indent="-457200">
              <a:defRPr/>
            </a:pPr>
            <a:r>
              <a:rPr lang="en-US" dirty="0" smtClean="0">
                <a:ea typeface="+mn-ea"/>
              </a:rPr>
              <a:t>Gather information and evaluate possible solutions.</a:t>
            </a:r>
          </a:p>
          <a:p>
            <a:pPr marL="566928" indent="-457200">
              <a:buClr>
                <a:schemeClr val="accent1"/>
              </a:buClr>
              <a:defRPr/>
            </a:pPr>
            <a:r>
              <a:rPr lang="en-US" dirty="0" smtClean="0">
                <a:ea typeface="+mn-ea"/>
                <a:cs typeface="+mn-cs"/>
              </a:rPr>
              <a:t>Decision</a:t>
            </a:r>
          </a:p>
          <a:p>
            <a:pPr marL="868680" lvl="1" indent="-457200">
              <a:defRPr/>
            </a:pPr>
            <a:r>
              <a:rPr lang="en-US" dirty="0" smtClean="0">
                <a:ea typeface="+mn-ea"/>
              </a:rPr>
              <a:t>Make a choice based on decision rules.</a:t>
            </a:r>
          </a:p>
          <a:p>
            <a:pPr marL="566928" indent="-457200">
              <a:buClr>
                <a:schemeClr val="accent1"/>
              </a:buClr>
              <a:defRPr/>
            </a:pPr>
            <a:r>
              <a:rPr lang="en-US" dirty="0" smtClean="0">
                <a:ea typeface="+mn-ea"/>
                <a:cs typeface="+mn-cs"/>
              </a:rPr>
              <a:t>Implementation</a:t>
            </a:r>
          </a:p>
          <a:p>
            <a:pPr marL="868680" lvl="1" indent="-457200">
              <a:defRPr/>
            </a:pPr>
            <a:r>
              <a:rPr lang="en-US" dirty="0" smtClean="0">
                <a:ea typeface="+mn-ea"/>
              </a:rPr>
              <a:t>Carry out the decision and evaluate it.</a:t>
            </a:r>
            <a:endParaRPr lang="en-US" dirty="0">
              <a:ea typeface="+mn-ea"/>
            </a:endParaRPr>
          </a:p>
        </p:txBody>
      </p:sp>
    </p:spTree>
    <p:extLst>
      <p:ext uri="{BB962C8B-B14F-4D97-AF65-F5344CB8AC3E}">
        <p14:creationId xmlns:p14="http://schemas.microsoft.com/office/powerpoint/2010/main" val="3685703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lstStyle/>
          <a:p>
            <a:pPr>
              <a:tabLst>
                <a:tab pos="1717675" algn="l"/>
              </a:tabLst>
            </a:pPr>
            <a:r>
              <a:rPr lang="en-US" dirty="0" smtClean="0"/>
              <a:t>Figure 8.6	</a:t>
            </a:r>
            <a:r>
              <a:rPr lang="en-US" dirty="0"/>
              <a:t>The Stages of Group Decision Making</a:t>
            </a:r>
            <a:endParaRPr lang="en-US" dirty="0"/>
          </a:p>
        </p:txBody>
      </p:sp>
      <p:pic>
        <p:nvPicPr>
          <p:cNvPr id="7" name="Picture Placeholder 6" descr="Group decision making typically moves through four distinct stages: orientation, discussion, decision, and implementation." title="The Stages of Group Decision Making"/>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470671" y="0"/>
            <a:ext cx="5763234" cy="4568952"/>
          </a:xfrm>
        </p:spPr>
      </p:pic>
    </p:spTree>
    <p:extLst>
      <p:ext uri="{BB962C8B-B14F-4D97-AF65-F5344CB8AC3E}">
        <p14:creationId xmlns:p14="http://schemas.microsoft.com/office/powerpoint/2010/main" val="290331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Objectives</a:t>
            </a:r>
            <a:endParaRPr lang="en-US" dirty="0"/>
          </a:p>
        </p:txBody>
      </p:sp>
      <p:sp>
        <p:nvSpPr>
          <p:cNvPr id="6" name="Content Placeholder 5"/>
          <p:cNvSpPr>
            <a:spLocks noGrp="1"/>
          </p:cNvSpPr>
          <p:nvPr>
            <p:ph sz="quarter" idx="1"/>
          </p:nvPr>
        </p:nvSpPr>
        <p:spPr>
          <a:xfrm>
            <a:off x="533400" y="1589567"/>
            <a:ext cx="4191000" cy="4572000"/>
          </a:xfrm>
        </p:spPr>
        <p:txBody>
          <a:bodyPr>
            <a:normAutofit fontScale="85000" lnSpcReduction="10000"/>
          </a:bodyPr>
          <a:lstStyle/>
          <a:p>
            <a:r>
              <a:rPr lang="en-US" dirty="0"/>
              <a:t>How are people changed through their group membership, and how is </a:t>
            </a:r>
            <a:r>
              <a:rPr lang="en-US" dirty="0" smtClean="0"/>
              <a:t>the group </a:t>
            </a:r>
            <a:r>
              <a:rPr lang="en-US" dirty="0"/>
              <a:t>changed by </a:t>
            </a:r>
            <a:r>
              <a:rPr lang="en-US" dirty="0" smtClean="0"/>
              <a:t>members' </a:t>
            </a:r>
            <a:r>
              <a:rPr lang="en-US" dirty="0"/>
              <a:t>ideas </a:t>
            </a:r>
            <a:r>
              <a:rPr lang="en-US" dirty="0" smtClean="0"/>
              <a:t>and actions</a:t>
            </a:r>
            <a:r>
              <a:rPr lang="en-US" dirty="0"/>
              <a:t>?</a:t>
            </a:r>
          </a:p>
          <a:p>
            <a:r>
              <a:rPr lang="en-US" dirty="0" smtClean="0"/>
              <a:t>How </a:t>
            </a:r>
            <a:r>
              <a:rPr lang="en-US" dirty="0"/>
              <a:t>do groups sometimes lower the inhibitions of members, causing </a:t>
            </a:r>
            <a:r>
              <a:rPr lang="en-US" dirty="0" smtClean="0"/>
              <a:t>them to </a:t>
            </a:r>
            <a:r>
              <a:rPr lang="en-US" dirty="0"/>
              <a:t>impulsively engage in such antisocial behavior as vandalism, </a:t>
            </a:r>
            <a:r>
              <a:rPr lang="en-US" dirty="0" smtClean="0"/>
              <a:t>aggression, and </a:t>
            </a:r>
            <a:r>
              <a:rPr lang="en-US" dirty="0"/>
              <a:t>rioting?</a:t>
            </a:r>
          </a:p>
        </p:txBody>
      </p:sp>
      <p:sp>
        <p:nvSpPr>
          <p:cNvPr id="7" name="Content Placeholder 6"/>
          <p:cNvSpPr>
            <a:spLocks noGrp="1"/>
          </p:cNvSpPr>
          <p:nvPr>
            <p:ph sz="quarter" idx="2"/>
          </p:nvPr>
        </p:nvSpPr>
        <p:spPr/>
        <p:txBody>
          <a:bodyPr>
            <a:normAutofit/>
          </a:bodyPr>
          <a:lstStyle/>
          <a:p>
            <a:r>
              <a:rPr lang="en-US" sz="2500" dirty="0"/>
              <a:t>Are group decisions more or less cautious than individual decisions?</a:t>
            </a:r>
          </a:p>
          <a:p>
            <a:r>
              <a:rPr lang="en-US" sz="2500" dirty="0" smtClean="0"/>
              <a:t>What </a:t>
            </a:r>
            <a:r>
              <a:rPr lang="en-US" sz="2500" dirty="0"/>
              <a:t>is more important in determining the effectiveness of </a:t>
            </a:r>
            <a:r>
              <a:rPr lang="en-US" sz="2500" dirty="0" smtClean="0"/>
              <a:t>leaders—their personalities </a:t>
            </a:r>
            <a:r>
              <a:rPr lang="en-US" sz="2500" dirty="0"/>
              <a:t>or the factors they encounter?</a:t>
            </a:r>
          </a:p>
        </p:txBody>
      </p:sp>
    </p:spTree>
    <p:extLst>
      <p:ext uri="{BB962C8B-B14F-4D97-AF65-F5344CB8AC3E}">
        <p14:creationId xmlns:p14="http://schemas.microsoft.com/office/powerpoint/2010/main" val="2304645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ea typeface="+mj-ea"/>
                <a:cs typeface="+mj-cs"/>
              </a:rPr>
              <a:t>Factors Influencing Group Decisions</a:t>
            </a:r>
            <a:endParaRPr lang="en-US" dirty="0">
              <a:ea typeface="+mj-ea"/>
              <a:cs typeface="+mj-cs"/>
            </a:endParaRPr>
          </a:p>
        </p:txBody>
      </p:sp>
      <p:sp>
        <p:nvSpPr>
          <p:cNvPr id="25602" name="Content Placeholder 2"/>
          <p:cNvSpPr>
            <a:spLocks noGrp="1"/>
          </p:cNvSpPr>
          <p:nvPr>
            <p:ph idx="1"/>
          </p:nvPr>
        </p:nvSpPr>
        <p:spPr/>
        <p:txBody>
          <a:bodyPr/>
          <a:lstStyle/>
          <a:p>
            <a:pPr eaLnBrk="1" hangingPunct="1"/>
            <a:r>
              <a:rPr lang="en-US" altLang="en-US" dirty="0" smtClean="0">
                <a:ea typeface="ＭＳ Ｐゴシック" pitchFamily="34" charset="-128"/>
              </a:rPr>
              <a:t>Type of issue</a:t>
            </a:r>
          </a:p>
          <a:p>
            <a:pPr lvl="1" eaLnBrk="1" hangingPunct="1">
              <a:spcAft>
                <a:spcPts val="1200"/>
              </a:spcAft>
            </a:pPr>
            <a:r>
              <a:rPr lang="en-US" altLang="en-US" dirty="0" smtClean="0">
                <a:ea typeface="ＭＳ Ｐゴシック" pitchFamily="34" charset="-128"/>
              </a:rPr>
              <a:t>Intellectual vs. judgmental</a:t>
            </a:r>
          </a:p>
          <a:p>
            <a:pPr eaLnBrk="1" hangingPunct="1"/>
            <a:r>
              <a:rPr lang="en-US" altLang="en-US" dirty="0" smtClean="0">
                <a:ea typeface="ＭＳ Ｐゴシック" pitchFamily="34" charset="-128"/>
              </a:rPr>
              <a:t>Type of social influence</a:t>
            </a:r>
          </a:p>
          <a:p>
            <a:pPr lvl="1" eaLnBrk="1" hangingPunct="1">
              <a:spcAft>
                <a:spcPts val="1200"/>
              </a:spcAft>
            </a:pPr>
            <a:r>
              <a:rPr lang="en-US" altLang="en-US" dirty="0" smtClean="0">
                <a:ea typeface="ＭＳ Ｐゴシック" pitchFamily="34" charset="-128"/>
              </a:rPr>
              <a:t>Informational vs. normative</a:t>
            </a:r>
          </a:p>
          <a:p>
            <a:pPr eaLnBrk="1" hangingPunct="1"/>
            <a:r>
              <a:rPr lang="en-US" altLang="en-US" dirty="0" smtClean="0">
                <a:ea typeface="ＭＳ Ｐゴシック" pitchFamily="34" charset="-128"/>
              </a:rPr>
              <a:t>Type of decision rule</a:t>
            </a:r>
          </a:p>
          <a:p>
            <a:pPr lvl="1" eaLnBrk="1" hangingPunct="1">
              <a:spcAft>
                <a:spcPts val="1200"/>
              </a:spcAft>
            </a:pPr>
            <a:r>
              <a:rPr lang="en-US" altLang="en-US" dirty="0" smtClean="0">
                <a:ea typeface="ＭＳ Ｐゴシック" pitchFamily="34" charset="-128"/>
              </a:rPr>
              <a:t>Unanimity, majority wins, or plurality wins</a:t>
            </a:r>
          </a:p>
        </p:txBody>
      </p:sp>
    </p:spTree>
    <p:extLst>
      <p:ext uri="{BB962C8B-B14F-4D97-AF65-F5344CB8AC3E}">
        <p14:creationId xmlns:p14="http://schemas.microsoft.com/office/powerpoint/2010/main" val="608535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altLang="en-US" smtClean="0">
                <a:ea typeface="ＭＳ Ｐゴシック" pitchFamily="34" charset="-128"/>
              </a:rPr>
              <a:t>Group Polarization</a:t>
            </a:r>
          </a:p>
        </p:txBody>
      </p:sp>
      <p:sp>
        <p:nvSpPr>
          <p:cNvPr id="26626" name="Content Placeholder 2"/>
          <p:cNvSpPr>
            <a:spLocks noGrp="1"/>
          </p:cNvSpPr>
          <p:nvPr>
            <p:ph idx="1"/>
          </p:nvPr>
        </p:nvSpPr>
        <p:spPr/>
        <p:txBody>
          <a:bodyPr/>
          <a:lstStyle/>
          <a:p>
            <a:pPr eaLnBrk="1" hangingPunct="1"/>
            <a:r>
              <a:rPr lang="en-US" altLang="en-US" dirty="0" smtClean="0">
                <a:ea typeface="ＭＳ Ｐゴシック" pitchFamily="34" charset="-128"/>
              </a:rPr>
              <a:t>Initially called </a:t>
            </a:r>
            <a:r>
              <a:rPr lang="en-US" altLang="ja-JP" dirty="0" smtClean="0">
                <a:ea typeface="ＭＳ Ｐゴシック" pitchFamily="34" charset="-128"/>
              </a:rPr>
              <a:t>"risky shift"</a:t>
            </a:r>
            <a:endParaRPr lang="en-US" altLang="ja-JP" dirty="0" smtClean="0">
              <a:ea typeface="ＭＳ Ｐゴシック" pitchFamily="34" charset="-128"/>
            </a:endParaRPr>
          </a:p>
          <a:p>
            <a:pPr eaLnBrk="1" hangingPunct="1"/>
            <a:r>
              <a:rPr lang="en-US" altLang="en-US" dirty="0" smtClean="0">
                <a:ea typeface="ＭＳ Ｐゴシック" pitchFamily="34" charset="-128"/>
              </a:rPr>
              <a:t>Discussion enhances group </a:t>
            </a:r>
            <a:r>
              <a:rPr lang="en-US" altLang="en-US" dirty="0" smtClean="0">
                <a:ea typeface="ＭＳ Ｐゴシック" pitchFamily="34" charset="-128"/>
              </a:rPr>
              <a:t>members'</a:t>
            </a:r>
            <a:r>
              <a:rPr lang="en-US" altLang="ja-JP" dirty="0" smtClean="0">
                <a:ea typeface="ＭＳ Ｐゴシック" pitchFamily="34" charset="-128"/>
              </a:rPr>
              <a:t> </a:t>
            </a:r>
            <a:r>
              <a:rPr lang="en-US" altLang="ja-JP" dirty="0" smtClean="0">
                <a:ea typeface="ＭＳ Ｐゴシック" pitchFamily="34" charset="-128"/>
              </a:rPr>
              <a:t>original opinions.</a:t>
            </a:r>
          </a:p>
          <a:p>
            <a:pPr eaLnBrk="1" hangingPunct="1"/>
            <a:r>
              <a:rPr lang="en-US" altLang="en-US" dirty="0" smtClean="0">
                <a:ea typeface="ＭＳ Ｐゴシック" pitchFamily="34" charset="-128"/>
              </a:rPr>
              <a:t>More likely on important issues</a:t>
            </a:r>
          </a:p>
          <a:p>
            <a:pPr eaLnBrk="1" hangingPunct="1"/>
            <a:r>
              <a:rPr lang="en-US" altLang="en-US" dirty="0" smtClean="0">
                <a:ea typeface="ＭＳ Ｐゴシック" pitchFamily="34" charset="-128"/>
              </a:rPr>
              <a:t>Mechanisms</a:t>
            </a:r>
          </a:p>
          <a:p>
            <a:pPr lvl="1" eaLnBrk="1" hangingPunct="1"/>
            <a:r>
              <a:rPr lang="en-US" altLang="en-US" dirty="0" smtClean="0">
                <a:ea typeface="ＭＳ Ｐゴシック" pitchFamily="34" charset="-128"/>
              </a:rPr>
              <a:t>Social comparison (normative influence)</a:t>
            </a:r>
          </a:p>
          <a:p>
            <a:pPr lvl="1" eaLnBrk="1" hangingPunct="1"/>
            <a:r>
              <a:rPr lang="en-US" altLang="en-US" dirty="0" smtClean="0">
                <a:ea typeface="ＭＳ Ｐゴシック" pitchFamily="34" charset="-128"/>
              </a:rPr>
              <a:t>Persuasive arguments (informational influence)</a:t>
            </a:r>
          </a:p>
        </p:txBody>
      </p:sp>
    </p:spTree>
    <p:extLst>
      <p:ext uri="{BB962C8B-B14F-4D97-AF65-F5344CB8AC3E}">
        <p14:creationId xmlns:p14="http://schemas.microsoft.com/office/powerpoint/2010/main" val="1773396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lstStyle/>
          <a:p>
            <a:r>
              <a:rPr lang="en-US" dirty="0" smtClean="0"/>
              <a:t>Figure 8.7	</a:t>
            </a:r>
            <a:r>
              <a:rPr lang="en-US" dirty="0"/>
              <a:t>The Process of Group Polarization</a:t>
            </a:r>
            <a:endParaRPr lang="en-US" dirty="0"/>
          </a:p>
        </p:txBody>
      </p:sp>
      <p:pic>
        <p:nvPicPr>
          <p:cNvPr id="7" name="Picture Placeholder 6" descr="In group polarization, group discussion enhances the initial attitudes or views of those who already agree—regardless of whether those views reflect caution or risk.In Scenario A, before discussion, members A, B, C, D, E, and F have varying degrees of support for engaging in a particular course of action, reflecting their willingness to take risks. Member A is most willing to take a risk and member F is least willing. Following discussion, the group’s average opinion has shifted to being strongly in favor of the proposed group action (a shift to greater risk). Similarly, in Scenario B, before discussing the issue, members G, H, I, J, K, and L have varying degrees of&#10;opposition to the proposed course of action, with member L being most cautious and member G being least cautious." title="The Process of Group Polarization"/>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888510" y="0"/>
            <a:ext cx="6927555" cy="4568952"/>
          </a:xfrm>
        </p:spPr>
      </p:pic>
    </p:spTree>
    <p:extLst>
      <p:ext uri="{BB962C8B-B14F-4D97-AF65-F5344CB8AC3E}">
        <p14:creationId xmlns:p14="http://schemas.microsoft.com/office/powerpoint/2010/main" val="3749305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tLang="en-US" smtClean="0">
                <a:ea typeface="ＭＳ Ｐゴシック" pitchFamily="34" charset="-128"/>
              </a:rPr>
              <a:t>Groupthink</a:t>
            </a:r>
          </a:p>
        </p:txBody>
      </p:sp>
      <p:sp>
        <p:nvSpPr>
          <p:cNvPr id="27650" name="Content Placeholder 2"/>
          <p:cNvSpPr>
            <a:spLocks noGrp="1"/>
          </p:cNvSpPr>
          <p:nvPr>
            <p:ph idx="1"/>
          </p:nvPr>
        </p:nvSpPr>
        <p:spPr/>
        <p:txBody>
          <a:bodyPr/>
          <a:lstStyle/>
          <a:p>
            <a:pPr eaLnBrk="1" hangingPunct="1"/>
            <a:r>
              <a:rPr lang="en-US" altLang="en-US" smtClean="0">
                <a:ea typeface="ＭＳ Ｐゴシック" pitchFamily="34" charset="-128"/>
              </a:rPr>
              <a:t>An extreme form of group polarization</a:t>
            </a:r>
          </a:p>
          <a:p>
            <a:pPr lvl="1" eaLnBrk="1" hangingPunct="1"/>
            <a:r>
              <a:rPr lang="en-US" altLang="en-US" smtClean="0">
                <a:ea typeface="ＭＳ Ｐゴシック" pitchFamily="34" charset="-128"/>
              </a:rPr>
              <a:t>Decreased mental efficiency</a:t>
            </a:r>
          </a:p>
          <a:p>
            <a:pPr lvl="1" eaLnBrk="1" hangingPunct="1"/>
            <a:r>
              <a:rPr lang="en-US" altLang="en-US" smtClean="0">
                <a:ea typeface="ＭＳ Ｐゴシック" pitchFamily="34" charset="-128"/>
              </a:rPr>
              <a:t>Lack of reality testing</a:t>
            </a:r>
          </a:p>
          <a:p>
            <a:pPr lvl="1" eaLnBrk="1" hangingPunct="1"/>
            <a:r>
              <a:rPr lang="en-US" altLang="en-US" smtClean="0">
                <a:ea typeface="ＭＳ Ｐゴシック" pitchFamily="34" charset="-128"/>
              </a:rPr>
              <a:t>Deteriorated moral judgment</a:t>
            </a:r>
          </a:p>
          <a:p>
            <a:pPr eaLnBrk="1" hangingPunct="1"/>
            <a:r>
              <a:rPr lang="en-US" altLang="en-US" smtClean="0">
                <a:ea typeface="ＭＳ Ｐゴシック" pitchFamily="34" charset="-128"/>
              </a:rPr>
              <a:t>Risk factors for groupthink</a:t>
            </a:r>
          </a:p>
          <a:p>
            <a:pPr lvl="1" eaLnBrk="1" hangingPunct="1"/>
            <a:r>
              <a:rPr lang="en-US" altLang="en-US" smtClean="0">
                <a:ea typeface="ＭＳ Ｐゴシック" pitchFamily="34" charset="-128"/>
              </a:rPr>
              <a:t>High group cohesiveness</a:t>
            </a:r>
          </a:p>
          <a:p>
            <a:pPr lvl="1" eaLnBrk="1" hangingPunct="1"/>
            <a:r>
              <a:rPr lang="en-US" altLang="en-US" smtClean="0">
                <a:ea typeface="ＭＳ Ｐゴシック" pitchFamily="34" charset="-128"/>
              </a:rPr>
              <a:t>Threatening situational context</a:t>
            </a:r>
          </a:p>
          <a:p>
            <a:pPr lvl="1" eaLnBrk="1" hangingPunct="1"/>
            <a:r>
              <a:rPr lang="en-US" altLang="en-US" smtClean="0">
                <a:ea typeface="ＭＳ Ｐゴシック" pitchFamily="34" charset="-128"/>
              </a:rPr>
              <a:t>Structural and procedural faults</a:t>
            </a:r>
          </a:p>
        </p:txBody>
      </p:sp>
    </p:spTree>
    <p:extLst>
      <p:ext uri="{BB962C8B-B14F-4D97-AF65-F5344CB8AC3E}">
        <p14:creationId xmlns:p14="http://schemas.microsoft.com/office/powerpoint/2010/main" val="3424767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altLang="en-US" smtClean="0">
                <a:ea typeface="ＭＳ Ｐゴシック" pitchFamily="34" charset="-128"/>
              </a:rPr>
              <a:t>Symptoms of Groupthink</a:t>
            </a:r>
          </a:p>
        </p:txBody>
      </p:sp>
      <p:sp>
        <p:nvSpPr>
          <p:cNvPr id="28674" name="Content Placeholder 2"/>
          <p:cNvSpPr>
            <a:spLocks noGrp="1"/>
          </p:cNvSpPr>
          <p:nvPr>
            <p:ph idx="1"/>
          </p:nvPr>
        </p:nvSpPr>
        <p:spPr/>
        <p:txBody>
          <a:bodyPr/>
          <a:lstStyle/>
          <a:p>
            <a:pPr eaLnBrk="1" hangingPunct="1"/>
            <a:r>
              <a:rPr lang="en-US" altLang="en-US" dirty="0" smtClean="0">
                <a:ea typeface="ＭＳ Ｐゴシック" pitchFamily="34" charset="-128"/>
              </a:rPr>
              <a:t>Overestimation of the </a:t>
            </a:r>
            <a:r>
              <a:rPr lang="en-US" altLang="en-US" dirty="0" err="1" smtClean="0">
                <a:ea typeface="ＭＳ Ｐゴシック" pitchFamily="34" charset="-128"/>
              </a:rPr>
              <a:t>ingroup</a:t>
            </a:r>
            <a:endParaRPr lang="en-US" altLang="en-US" dirty="0" smtClean="0">
              <a:ea typeface="ＭＳ Ｐゴシック" pitchFamily="34" charset="-128"/>
            </a:endParaRPr>
          </a:p>
          <a:p>
            <a:pPr lvl="1" eaLnBrk="1" hangingPunct="1"/>
            <a:r>
              <a:rPr lang="en-US" altLang="en-US" dirty="0" smtClean="0">
                <a:ea typeface="ＭＳ Ｐゴシック" pitchFamily="34" charset="-128"/>
              </a:rPr>
              <a:t>Perceived invulnerability</a:t>
            </a:r>
          </a:p>
          <a:p>
            <a:pPr lvl="1" eaLnBrk="1" hangingPunct="1"/>
            <a:r>
              <a:rPr lang="en-US" altLang="en-US" dirty="0" smtClean="0">
                <a:ea typeface="ＭＳ Ｐゴシック" pitchFamily="34" charset="-128"/>
              </a:rPr>
              <a:t>Unquestioned belief in own </a:t>
            </a:r>
            <a:r>
              <a:rPr lang="en-US" altLang="en-US" dirty="0" smtClean="0">
                <a:ea typeface="ＭＳ Ｐゴシック" pitchFamily="34" charset="-128"/>
              </a:rPr>
              <a:t>groups</a:t>
            </a:r>
            <a:r>
              <a:rPr lang="en-US" altLang="ja-JP" dirty="0" smtClean="0">
                <a:ea typeface="ＭＳ Ｐゴシック" pitchFamily="34" charset="-128"/>
              </a:rPr>
              <a:t>' </a:t>
            </a:r>
            <a:r>
              <a:rPr lang="en-US" altLang="ja-JP" dirty="0" smtClean="0">
                <a:ea typeface="ＭＳ Ｐゴシック" pitchFamily="34" charset="-128"/>
              </a:rPr>
              <a:t>morality</a:t>
            </a:r>
          </a:p>
          <a:p>
            <a:pPr eaLnBrk="1" hangingPunct="1"/>
            <a:r>
              <a:rPr lang="en-US" altLang="en-US" dirty="0" smtClean="0">
                <a:ea typeface="ＭＳ Ｐゴシック" pitchFamily="34" charset="-128"/>
              </a:rPr>
              <a:t>Close-mindedness</a:t>
            </a:r>
          </a:p>
          <a:p>
            <a:pPr lvl="1" eaLnBrk="1" hangingPunct="1"/>
            <a:r>
              <a:rPr lang="en-US" altLang="en-US" dirty="0" smtClean="0">
                <a:ea typeface="ＭＳ Ｐゴシック" pitchFamily="34" charset="-128"/>
              </a:rPr>
              <a:t>Rationalized judgments</a:t>
            </a:r>
          </a:p>
          <a:p>
            <a:pPr lvl="1" eaLnBrk="1" hangingPunct="1"/>
            <a:r>
              <a:rPr lang="en-US" altLang="en-US" dirty="0" smtClean="0">
                <a:ea typeface="ＭＳ Ｐゴシック" pitchFamily="34" charset="-128"/>
              </a:rPr>
              <a:t>Stereotypes of opponents</a:t>
            </a:r>
          </a:p>
          <a:p>
            <a:pPr eaLnBrk="1" hangingPunct="1"/>
            <a:r>
              <a:rPr lang="en-US" altLang="en-US" dirty="0" smtClean="0">
                <a:ea typeface="ＭＳ Ｐゴシック" pitchFamily="34" charset="-128"/>
              </a:rPr>
              <a:t>Increased conformity pressure</a:t>
            </a:r>
          </a:p>
          <a:p>
            <a:pPr lvl="1" eaLnBrk="1" hangingPunct="1"/>
            <a:r>
              <a:rPr lang="en-US" altLang="en-US" dirty="0" smtClean="0">
                <a:ea typeface="ＭＳ Ｐゴシック" pitchFamily="34" charset="-128"/>
              </a:rPr>
              <a:t>Self-censorship</a:t>
            </a:r>
          </a:p>
          <a:p>
            <a:pPr lvl="1" eaLnBrk="1" hangingPunct="1"/>
            <a:r>
              <a:rPr lang="en-US" altLang="en-US" dirty="0" smtClean="0">
                <a:ea typeface="ＭＳ Ｐゴシック" pitchFamily="34" charset="-128"/>
              </a:rPr>
              <a:t>Suppression of internal criticism</a:t>
            </a:r>
          </a:p>
        </p:txBody>
      </p:sp>
    </p:spTree>
    <p:extLst>
      <p:ext uri="{BB962C8B-B14F-4D97-AF65-F5344CB8AC3E}">
        <p14:creationId xmlns:p14="http://schemas.microsoft.com/office/powerpoint/2010/main" val="4199747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altLang="en-US" smtClean="0">
                <a:ea typeface="ＭＳ Ｐゴシック" pitchFamily="34" charset="-128"/>
              </a:rPr>
              <a:t>Leadership</a:t>
            </a:r>
          </a:p>
        </p:txBody>
      </p:sp>
      <p:sp>
        <p:nvSpPr>
          <p:cNvPr id="29698" name="Content Placeholder 2"/>
          <p:cNvSpPr>
            <a:spLocks noGrp="1"/>
          </p:cNvSpPr>
          <p:nvPr>
            <p:ph idx="1"/>
          </p:nvPr>
        </p:nvSpPr>
        <p:spPr/>
        <p:txBody>
          <a:bodyPr/>
          <a:lstStyle/>
          <a:p>
            <a:pPr eaLnBrk="1" hangingPunct="1"/>
            <a:r>
              <a:rPr lang="en-US" altLang="en-US" smtClean="0">
                <a:ea typeface="ＭＳ Ｐゴシック" pitchFamily="34" charset="-128"/>
              </a:rPr>
              <a:t>Two kinds of leadership activities</a:t>
            </a:r>
          </a:p>
          <a:p>
            <a:pPr lvl="1" eaLnBrk="1" hangingPunct="1"/>
            <a:r>
              <a:rPr lang="en-US" altLang="en-US" smtClean="0">
                <a:ea typeface="ＭＳ Ｐゴシック" pitchFamily="34" charset="-128"/>
              </a:rPr>
              <a:t>Task leadership</a:t>
            </a:r>
          </a:p>
          <a:p>
            <a:pPr lvl="1" eaLnBrk="1" hangingPunct="1"/>
            <a:r>
              <a:rPr lang="en-US" altLang="en-US" smtClean="0">
                <a:ea typeface="ＭＳ Ｐゴシック" pitchFamily="34" charset="-128"/>
              </a:rPr>
              <a:t>Socioemotional leadership</a:t>
            </a:r>
          </a:p>
          <a:p>
            <a:pPr eaLnBrk="1" hangingPunct="1"/>
            <a:r>
              <a:rPr lang="en-US" altLang="en-US" smtClean="0">
                <a:ea typeface="ＭＳ Ｐゴシック" pitchFamily="34" charset="-128"/>
              </a:rPr>
              <a:t>Leaders who combine both in a flexible style get high marks from followers.</a:t>
            </a:r>
          </a:p>
          <a:p>
            <a:pPr eaLnBrk="1" hangingPunct="1"/>
            <a:r>
              <a:rPr lang="en-US" altLang="en-US" smtClean="0">
                <a:ea typeface="ＭＳ Ｐゴシック" pitchFamily="34" charset="-128"/>
              </a:rPr>
              <a:t>Few personality traits are common to effective leadership.</a:t>
            </a:r>
          </a:p>
        </p:txBody>
      </p:sp>
    </p:spTree>
    <p:extLst>
      <p:ext uri="{BB962C8B-B14F-4D97-AF65-F5344CB8AC3E}">
        <p14:creationId xmlns:p14="http://schemas.microsoft.com/office/powerpoint/2010/main" val="2813217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altLang="en-US" smtClean="0">
                <a:ea typeface="ＭＳ Ｐゴシック" pitchFamily="34" charset="-128"/>
              </a:rPr>
              <a:t>Transformational Leaders</a:t>
            </a:r>
          </a:p>
        </p:txBody>
      </p:sp>
      <p:sp>
        <p:nvSpPr>
          <p:cNvPr id="30722" name="Content Placeholder 2"/>
          <p:cNvSpPr>
            <a:spLocks noGrp="1"/>
          </p:cNvSpPr>
          <p:nvPr>
            <p:ph idx="1"/>
          </p:nvPr>
        </p:nvSpPr>
        <p:spPr/>
        <p:txBody>
          <a:bodyPr/>
          <a:lstStyle/>
          <a:p>
            <a:pPr eaLnBrk="1" hangingPunct="1"/>
            <a:r>
              <a:rPr lang="en-US" altLang="en-US" smtClean="0">
                <a:ea typeface="ＭＳ Ｐゴシック" pitchFamily="34" charset="-128"/>
              </a:rPr>
              <a:t>Change the outlook of followers, allowing them to move beyond self-interest to group interest.</a:t>
            </a:r>
          </a:p>
          <a:p>
            <a:pPr eaLnBrk="1" hangingPunct="1"/>
            <a:r>
              <a:rPr lang="en-US" altLang="en-US" smtClean="0">
                <a:ea typeface="ＭＳ Ｐゴシック" pitchFamily="34" charset="-128"/>
              </a:rPr>
              <a:t>Three components</a:t>
            </a:r>
          </a:p>
          <a:p>
            <a:pPr lvl="1" eaLnBrk="1" hangingPunct="1"/>
            <a:r>
              <a:rPr lang="en-US" altLang="en-US" smtClean="0">
                <a:ea typeface="ＭＳ Ｐゴシック" pitchFamily="34" charset="-128"/>
              </a:rPr>
              <a:t>Charismatic communication</a:t>
            </a:r>
          </a:p>
          <a:p>
            <a:pPr lvl="1" eaLnBrk="1" hangingPunct="1"/>
            <a:r>
              <a:rPr lang="en-US" altLang="en-US" smtClean="0">
                <a:ea typeface="ＭＳ Ｐゴシック" pitchFamily="34" charset="-128"/>
              </a:rPr>
              <a:t>Convey a vision</a:t>
            </a:r>
          </a:p>
          <a:p>
            <a:pPr lvl="1" eaLnBrk="1" hangingPunct="1"/>
            <a:r>
              <a:rPr lang="en-US" altLang="en-US" smtClean="0">
                <a:ea typeface="ＭＳ Ｐゴシック" pitchFamily="34" charset="-128"/>
              </a:rPr>
              <a:t>Implement a vision</a:t>
            </a:r>
          </a:p>
        </p:txBody>
      </p:sp>
    </p:spTree>
    <p:extLst>
      <p:ext uri="{BB962C8B-B14F-4D97-AF65-F5344CB8AC3E}">
        <p14:creationId xmlns:p14="http://schemas.microsoft.com/office/powerpoint/2010/main" val="3045336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altLang="en-US" smtClean="0">
                <a:ea typeface="ＭＳ Ｐゴシック" pitchFamily="34" charset="-128"/>
              </a:rPr>
              <a:t>Contingency Model of Leadership</a:t>
            </a:r>
          </a:p>
        </p:txBody>
      </p:sp>
      <p:sp>
        <p:nvSpPr>
          <p:cNvPr id="31746" name="Content Placeholder 2"/>
          <p:cNvSpPr>
            <a:spLocks noGrp="1"/>
          </p:cNvSpPr>
          <p:nvPr>
            <p:ph idx="1"/>
          </p:nvPr>
        </p:nvSpPr>
        <p:spPr/>
        <p:txBody>
          <a:bodyPr/>
          <a:lstStyle/>
          <a:p>
            <a:pPr eaLnBrk="1" hangingPunct="1"/>
            <a:r>
              <a:rPr lang="en-US" altLang="en-US" smtClean="0">
                <a:ea typeface="ＭＳ Ｐゴシック" pitchFamily="34" charset="-128"/>
              </a:rPr>
              <a:t>Leaders are effective when their traits match the situation.</a:t>
            </a:r>
          </a:p>
          <a:p>
            <a:pPr eaLnBrk="1" hangingPunct="1"/>
            <a:r>
              <a:rPr lang="en-US" altLang="en-US" smtClean="0">
                <a:ea typeface="ＭＳ Ｐゴシック" pitchFamily="34" charset="-128"/>
              </a:rPr>
              <a:t>Leaders can be task-oriented or relationship-oriented.</a:t>
            </a:r>
          </a:p>
          <a:p>
            <a:pPr eaLnBrk="1" hangingPunct="1"/>
            <a:r>
              <a:rPr lang="en-US" altLang="en-US" smtClean="0">
                <a:ea typeface="ＭＳ Ｐゴシック" pitchFamily="34" charset="-128"/>
              </a:rPr>
              <a:t>When situational control is:</a:t>
            </a:r>
          </a:p>
          <a:p>
            <a:pPr lvl="1" eaLnBrk="1" hangingPunct="1"/>
            <a:r>
              <a:rPr lang="en-US" altLang="en-US" smtClean="0">
                <a:ea typeface="ＭＳ Ｐゴシック" pitchFamily="34" charset="-128"/>
              </a:rPr>
              <a:t>Low or high, a task-oriented leader is preferred</a:t>
            </a:r>
          </a:p>
          <a:p>
            <a:pPr lvl="1" eaLnBrk="1" hangingPunct="1"/>
            <a:r>
              <a:rPr lang="en-US" altLang="en-US" smtClean="0">
                <a:ea typeface="ＭＳ Ｐゴシック" pitchFamily="34" charset="-128"/>
              </a:rPr>
              <a:t>Moderate, a relationship-oriented leader is preferred</a:t>
            </a:r>
          </a:p>
        </p:txBody>
      </p:sp>
    </p:spTree>
    <p:extLst>
      <p:ext uri="{BB962C8B-B14F-4D97-AF65-F5344CB8AC3E}">
        <p14:creationId xmlns:p14="http://schemas.microsoft.com/office/powerpoint/2010/main" val="1445711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8.8	</a:t>
            </a:r>
            <a:r>
              <a:rPr lang="en-US" dirty="0"/>
              <a:t>Predicting Group Effectiveness Based on </a:t>
            </a:r>
            <a:r>
              <a:rPr lang="en-US" dirty="0" smtClean="0"/>
              <a:t>	Leadership </a:t>
            </a:r>
            <a:r>
              <a:rPr lang="en-US" dirty="0"/>
              <a:t>Style and Situational Control</a:t>
            </a:r>
            <a:endParaRPr lang="en-US" dirty="0"/>
          </a:p>
        </p:txBody>
      </p:sp>
      <p:pic>
        <p:nvPicPr>
          <p:cNvPr id="7" name="Picture Placeholder 6" title="Predicting Group Effectiveness Based on Leadership Style and Situational Control"/>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109601" y="0"/>
            <a:ext cx="6485373" cy="4568952"/>
          </a:xfrm>
        </p:spPr>
      </p:pic>
    </p:spTree>
    <p:extLst>
      <p:ext uri="{BB962C8B-B14F-4D97-AF65-F5344CB8AC3E}">
        <p14:creationId xmlns:p14="http://schemas.microsoft.com/office/powerpoint/2010/main" val="1645411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altLang="en-US" smtClean="0">
                <a:ea typeface="ＭＳ Ｐゴシック" pitchFamily="34" charset="-128"/>
              </a:rPr>
              <a:t>Gender, Culture, and Leadership</a:t>
            </a:r>
          </a:p>
        </p:txBody>
      </p:sp>
      <p:sp>
        <p:nvSpPr>
          <p:cNvPr id="3" name="Content Placeholder 2"/>
          <p:cNvSpPr>
            <a:spLocks noGrp="1"/>
          </p:cNvSpPr>
          <p:nvPr>
            <p:ph idx="1"/>
          </p:nvPr>
        </p:nvSpPr>
        <p:spPr/>
        <p:txBody>
          <a:bodyPr rtlCol="0">
            <a:normAutofit lnSpcReduction="10000"/>
          </a:bodyPr>
          <a:lstStyle/>
          <a:p>
            <a:pPr marL="566928" indent="-457200">
              <a:buClr>
                <a:schemeClr val="accent1"/>
              </a:buClr>
              <a:defRPr/>
            </a:pPr>
            <a:r>
              <a:rPr lang="en-US" dirty="0" smtClean="0">
                <a:ea typeface="+mn-ea"/>
                <a:cs typeface="+mn-cs"/>
              </a:rPr>
              <a:t>There are more gender similarities than differences.</a:t>
            </a:r>
          </a:p>
          <a:p>
            <a:pPr marL="868680" lvl="1" indent="-457200">
              <a:defRPr/>
            </a:pPr>
            <a:r>
              <a:rPr lang="en-US" dirty="0" smtClean="0">
                <a:ea typeface="+mn-ea"/>
              </a:rPr>
              <a:t>Female leaders are as task-oriented as male leaders.</a:t>
            </a:r>
          </a:p>
          <a:p>
            <a:pPr marL="868680" lvl="1" indent="-457200">
              <a:defRPr/>
            </a:pPr>
            <a:r>
              <a:rPr lang="en-US" dirty="0" smtClean="0">
                <a:ea typeface="+mn-ea"/>
              </a:rPr>
              <a:t>Females tend toward a more democratic leadership style.</a:t>
            </a:r>
          </a:p>
          <a:p>
            <a:pPr marL="868680" lvl="1" indent="-457200">
              <a:defRPr/>
            </a:pPr>
            <a:r>
              <a:rPr lang="en-US" dirty="0" smtClean="0">
                <a:ea typeface="+mn-ea"/>
              </a:rPr>
              <a:t>Leader prototype is associated with male stereotype.</a:t>
            </a:r>
          </a:p>
          <a:p>
            <a:pPr marL="566928" indent="-457200">
              <a:buClr>
                <a:schemeClr val="accent1"/>
              </a:buClr>
              <a:defRPr/>
            </a:pPr>
            <a:r>
              <a:rPr lang="en-US" dirty="0" smtClean="0">
                <a:ea typeface="+mn-ea"/>
                <a:cs typeface="+mn-cs"/>
              </a:rPr>
              <a:t>An ideal leader varies by culture.</a:t>
            </a:r>
          </a:p>
          <a:p>
            <a:pPr marL="868680" lvl="1" indent="-457200">
              <a:defRPr/>
            </a:pPr>
            <a:r>
              <a:rPr lang="en-US" dirty="0" smtClean="0">
                <a:ea typeface="+mn-ea"/>
              </a:rPr>
              <a:t>Members of individualist cultures are more responsive to task-oriented leaders than members of collectivist cultures.</a:t>
            </a:r>
            <a:endParaRPr lang="en-US" dirty="0">
              <a:ea typeface="+mn-ea"/>
            </a:endParaRPr>
          </a:p>
        </p:txBody>
      </p:sp>
    </p:spTree>
    <p:extLst>
      <p:ext uri="{BB962C8B-B14F-4D97-AF65-F5344CB8AC3E}">
        <p14:creationId xmlns:p14="http://schemas.microsoft.com/office/powerpoint/2010/main" val="272283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smtClean="0">
                <a:ea typeface="ＭＳ Ｐゴシック" pitchFamily="34" charset="-128"/>
              </a:rPr>
              <a:t>Groups and Their Purpose</a:t>
            </a:r>
          </a:p>
        </p:txBody>
      </p:sp>
      <p:sp>
        <p:nvSpPr>
          <p:cNvPr id="14338" name="Content Placeholder 2"/>
          <p:cNvSpPr>
            <a:spLocks noGrp="1"/>
          </p:cNvSpPr>
          <p:nvPr>
            <p:ph idx="1"/>
          </p:nvPr>
        </p:nvSpPr>
        <p:spPr>
          <a:xfrm>
            <a:off x="609600" y="1600200"/>
            <a:ext cx="8001000" cy="4343400"/>
          </a:xfrm>
        </p:spPr>
        <p:txBody>
          <a:bodyPr/>
          <a:lstStyle/>
          <a:p>
            <a:r>
              <a:rPr lang="en-US" altLang="en-US" dirty="0" smtClean="0">
                <a:ea typeface="ＭＳ Ｐゴシック" pitchFamily="34" charset="-128"/>
              </a:rPr>
              <a:t>Group: several interdependent people who have emotional ties and interact regularly</a:t>
            </a:r>
          </a:p>
          <a:p>
            <a:r>
              <a:rPr lang="en-US" altLang="en-US" dirty="0" smtClean="0">
                <a:ea typeface="ＭＳ Ｐゴシック" pitchFamily="34" charset="-128"/>
              </a:rPr>
              <a:t>Groups accomplish instrumental tasks.</a:t>
            </a:r>
          </a:p>
          <a:p>
            <a:pPr lvl="1"/>
            <a:r>
              <a:rPr lang="en-US" altLang="en-US" dirty="0" smtClean="0">
                <a:ea typeface="ＭＳ Ｐゴシック" pitchFamily="34" charset="-128"/>
              </a:rPr>
              <a:t>People often join groups because they desire to achieve task-oriented goals they cannot attain alone.</a:t>
            </a:r>
          </a:p>
          <a:p>
            <a:r>
              <a:rPr lang="en-US" altLang="en-US" dirty="0" smtClean="0">
                <a:ea typeface="ＭＳ Ｐゴシック" pitchFamily="34" charset="-128"/>
              </a:rPr>
              <a:t>Groups meet </a:t>
            </a:r>
            <a:r>
              <a:rPr lang="en-US" altLang="en-US" dirty="0" err="1" smtClean="0">
                <a:ea typeface="ＭＳ Ｐゴシック" pitchFamily="34" charset="-128"/>
              </a:rPr>
              <a:t>socioemotional</a:t>
            </a:r>
            <a:r>
              <a:rPr lang="en-US" altLang="en-US" dirty="0" smtClean="0">
                <a:ea typeface="ＭＳ Ｐゴシック" pitchFamily="34" charset="-128"/>
              </a:rPr>
              <a:t> needs.</a:t>
            </a:r>
          </a:p>
          <a:p>
            <a:pPr lvl="1"/>
            <a:r>
              <a:rPr lang="en-US" altLang="en-US" dirty="0" smtClean="0">
                <a:ea typeface="ＭＳ Ｐゴシック" pitchFamily="34" charset="-128"/>
              </a:rPr>
              <a:t>Becoming a group member helps to satisfy affiliative motives, such as the desire for approval, belonging, prestige, friendship, and even love.</a:t>
            </a:r>
          </a:p>
        </p:txBody>
      </p:sp>
    </p:spTree>
    <p:extLst>
      <p:ext uri="{BB962C8B-B14F-4D97-AF65-F5344CB8AC3E}">
        <p14:creationId xmlns:p14="http://schemas.microsoft.com/office/powerpoint/2010/main" val="3580275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altLang="en-US" smtClean="0">
                <a:ea typeface="ＭＳ Ｐゴシック" pitchFamily="34" charset="-128"/>
              </a:rPr>
              <a:t>Social Dilemmas</a:t>
            </a:r>
          </a:p>
        </p:txBody>
      </p:sp>
      <p:sp>
        <p:nvSpPr>
          <p:cNvPr id="33794" name="Content Placeholder 2"/>
          <p:cNvSpPr>
            <a:spLocks noGrp="1"/>
          </p:cNvSpPr>
          <p:nvPr>
            <p:ph idx="1"/>
          </p:nvPr>
        </p:nvSpPr>
        <p:spPr/>
        <p:txBody>
          <a:bodyPr/>
          <a:lstStyle/>
          <a:p>
            <a:pPr eaLnBrk="1" hangingPunct="1"/>
            <a:r>
              <a:rPr lang="en-US" altLang="en-US" dirty="0" smtClean="0">
                <a:ea typeface="ＭＳ Ｐゴシック" pitchFamily="34" charset="-128"/>
              </a:rPr>
              <a:t>The best short-term choice for individuals leads to a poor outcome for the group in the long run.</a:t>
            </a:r>
          </a:p>
          <a:p>
            <a:pPr eaLnBrk="1" hangingPunct="1">
              <a:spcBef>
                <a:spcPts val="1200"/>
              </a:spcBef>
            </a:pPr>
            <a:r>
              <a:rPr lang="en-US" altLang="en-US" dirty="0" smtClean="0">
                <a:ea typeface="ＭＳ Ｐゴシック" pitchFamily="34" charset="-128"/>
              </a:rPr>
              <a:t>Examples:</a:t>
            </a:r>
          </a:p>
          <a:p>
            <a:pPr lvl="1" eaLnBrk="1" hangingPunct="1"/>
            <a:r>
              <a:rPr lang="en-US" altLang="en-US" dirty="0" smtClean="0">
                <a:ea typeface="ＭＳ Ｐゴシック" pitchFamily="34" charset="-128"/>
              </a:rPr>
              <a:t>Problem of the commons (resource dilemma)</a:t>
            </a:r>
          </a:p>
          <a:p>
            <a:pPr lvl="1" eaLnBrk="1" hangingPunct="1"/>
            <a:r>
              <a:rPr lang="en-US" altLang="en-US" dirty="0" smtClean="0">
                <a:ea typeface="ＭＳ Ｐゴシック" pitchFamily="34" charset="-128"/>
              </a:rPr>
              <a:t>Free rider problem</a:t>
            </a:r>
          </a:p>
          <a:p>
            <a:pPr lvl="1" eaLnBrk="1" hangingPunct="1"/>
            <a:r>
              <a:rPr lang="en-US" altLang="en-US" dirty="0" smtClean="0">
                <a:ea typeface="ＭＳ Ｐゴシック" pitchFamily="34" charset="-128"/>
              </a:rPr>
              <a:t>Prisoner</a:t>
            </a:r>
            <a:r>
              <a:rPr lang="en-US" altLang="ja-JP" dirty="0" smtClean="0">
                <a:ea typeface="ＭＳ Ｐゴシック" pitchFamily="34" charset="-128"/>
              </a:rPr>
              <a:t>'s </a:t>
            </a:r>
            <a:r>
              <a:rPr lang="en-US" altLang="ja-JP" dirty="0" smtClean="0">
                <a:ea typeface="ＭＳ Ｐゴシック" pitchFamily="34" charset="-128"/>
              </a:rPr>
              <a:t>dilemma</a:t>
            </a:r>
            <a:endParaRPr lang="en-US" altLang="en-US" dirty="0" smtClean="0">
              <a:ea typeface="ＭＳ Ｐゴシック" pitchFamily="34" charset="-128"/>
            </a:endParaRPr>
          </a:p>
        </p:txBody>
      </p:sp>
    </p:spTree>
    <p:extLst>
      <p:ext uri="{BB962C8B-B14F-4D97-AF65-F5344CB8AC3E}">
        <p14:creationId xmlns:p14="http://schemas.microsoft.com/office/powerpoint/2010/main" val="342427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altLang="en-US" smtClean="0">
                <a:ea typeface="ＭＳ Ｐゴシック" pitchFamily="34" charset="-128"/>
              </a:rPr>
              <a:t>Ways to Resolve Social Dilemmas</a:t>
            </a:r>
          </a:p>
        </p:txBody>
      </p:sp>
      <p:sp>
        <p:nvSpPr>
          <p:cNvPr id="34818" name="Content Placeholder 2"/>
          <p:cNvSpPr>
            <a:spLocks noGrp="1"/>
          </p:cNvSpPr>
          <p:nvPr>
            <p:ph idx="1"/>
          </p:nvPr>
        </p:nvSpPr>
        <p:spPr/>
        <p:txBody>
          <a:bodyPr/>
          <a:lstStyle/>
          <a:p>
            <a:pPr eaLnBrk="1" hangingPunct="1">
              <a:spcBef>
                <a:spcPts val="1200"/>
              </a:spcBef>
            </a:pPr>
            <a:r>
              <a:rPr lang="en-US" altLang="en-US" dirty="0" smtClean="0">
                <a:ea typeface="ＭＳ Ｐゴシック" pitchFamily="34" charset="-128"/>
              </a:rPr>
              <a:t>Sanctioning systems to promote cooperative behavior</a:t>
            </a:r>
          </a:p>
          <a:p>
            <a:pPr eaLnBrk="1" hangingPunct="1">
              <a:spcBef>
                <a:spcPts val="1200"/>
              </a:spcBef>
            </a:pPr>
            <a:r>
              <a:rPr lang="en-US" altLang="en-US" dirty="0" smtClean="0">
                <a:ea typeface="ＭＳ Ｐゴシック" pitchFamily="34" charset="-128"/>
              </a:rPr>
              <a:t>Education about social dilemmas</a:t>
            </a:r>
          </a:p>
          <a:p>
            <a:pPr eaLnBrk="1" hangingPunct="1">
              <a:spcBef>
                <a:spcPts val="1200"/>
              </a:spcBef>
            </a:pPr>
            <a:r>
              <a:rPr lang="en-US" altLang="en-US" dirty="0" smtClean="0">
                <a:ea typeface="ＭＳ Ｐゴシック" pitchFamily="34" charset="-128"/>
              </a:rPr>
              <a:t>Making group identification salient</a:t>
            </a:r>
          </a:p>
          <a:p>
            <a:pPr eaLnBrk="1" hangingPunct="1">
              <a:spcBef>
                <a:spcPts val="1200"/>
              </a:spcBef>
            </a:pPr>
            <a:r>
              <a:rPr lang="en-US" altLang="en-US" dirty="0" smtClean="0">
                <a:ea typeface="ＭＳ Ｐゴシック" pitchFamily="34" charset="-128"/>
              </a:rPr>
              <a:t>Promoting a cooperative orientation</a:t>
            </a:r>
          </a:p>
          <a:p>
            <a:pPr eaLnBrk="1" hangingPunct="1">
              <a:spcBef>
                <a:spcPts val="1200"/>
              </a:spcBef>
            </a:pPr>
            <a:r>
              <a:rPr lang="en-US" altLang="en-US" dirty="0" smtClean="0">
                <a:ea typeface="ＭＳ Ｐゴシック" pitchFamily="34" charset="-128"/>
              </a:rPr>
              <a:t>Promoting group discussion about the dilemma</a:t>
            </a:r>
          </a:p>
        </p:txBody>
      </p:sp>
    </p:spTree>
    <p:extLst>
      <p:ext uri="{BB962C8B-B14F-4D97-AF65-F5344CB8AC3E}">
        <p14:creationId xmlns:p14="http://schemas.microsoft.com/office/powerpoint/2010/main" val="3465026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lstStyle/>
          <a:p>
            <a:r>
              <a:rPr lang="en-US" dirty="0" smtClean="0"/>
              <a:t>Figure 8.9	</a:t>
            </a:r>
            <a:r>
              <a:rPr lang="en-US" dirty="0"/>
              <a:t>The Prisoner’s Dilemma</a:t>
            </a:r>
            <a:endParaRPr lang="en-US" dirty="0"/>
          </a:p>
        </p:txBody>
      </p:sp>
      <p:pic>
        <p:nvPicPr>
          <p:cNvPr id="7" name="Picture Placeholder 6" descr="In this form of social dilemma, two suspected criminals are interrogated separately and are given a choice: to confess or not to confess. If both cooperate with each other by staying silent, both get off with fairly light sentences (upper left). If both compete with each other by confessing, both receive moderate sentences (lower right). But if one confesses while the other stays silent, the confessor gets a very light sentence and the nonconfessor spends a long time in prison (lower left and upper right)." title="The Prisoner’s Dilemma"/>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996422" y="0"/>
            <a:ext cx="4711731" cy="4568952"/>
          </a:xfrm>
        </p:spPr>
      </p:pic>
    </p:spTree>
    <p:extLst>
      <p:ext uri="{BB962C8B-B14F-4D97-AF65-F5344CB8AC3E}">
        <p14:creationId xmlns:p14="http://schemas.microsoft.com/office/powerpoint/2010/main" val="145760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ea typeface="+mj-ea"/>
                <a:cs typeface="+mj-cs"/>
              </a:rPr>
              <a:t>Temporal Model </a:t>
            </a:r>
            <a:br>
              <a:rPr lang="en-US" dirty="0" smtClean="0">
                <a:ea typeface="+mj-ea"/>
                <a:cs typeface="+mj-cs"/>
              </a:rPr>
            </a:br>
            <a:r>
              <a:rPr lang="en-US" dirty="0" smtClean="0">
                <a:ea typeface="+mj-ea"/>
                <a:cs typeface="+mj-cs"/>
              </a:rPr>
              <a:t>of Group Membership</a:t>
            </a:r>
            <a:endParaRPr lang="en-US" dirty="0">
              <a:ea typeface="+mj-ea"/>
              <a:cs typeface="+mj-cs"/>
            </a:endParaRPr>
          </a:p>
        </p:txBody>
      </p:sp>
      <p:sp>
        <p:nvSpPr>
          <p:cNvPr id="15362" name="Content Placeholder 2"/>
          <p:cNvSpPr>
            <a:spLocks noGrp="1"/>
          </p:cNvSpPr>
          <p:nvPr>
            <p:ph idx="1"/>
          </p:nvPr>
        </p:nvSpPr>
        <p:spPr/>
        <p:txBody>
          <a:bodyPr/>
          <a:lstStyle/>
          <a:p>
            <a:pPr eaLnBrk="1" hangingPunct="1"/>
            <a:r>
              <a:rPr lang="en-US" altLang="en-US" smtClean="0">
                <a:ea typeface="ＭＳ Ｐゴシック" pitchFamily="34" charset="-128"/>
              </a:rPr>
              <a:t>Group membership changes in predictable ways over time.</a:t>
            </a:r>
          </a:p>
          <a:p>
            <a:pPr eaLnBrk="1" hangingPunct="1"/>
            <a:r>
              <a:rPr lang="en-US" altLang="en-US" smtClean="0">
                <a:ea typeface="ＭＳ Ｐゴシック" pitchFamily="34" charset="-128"/>
              </a:rPr>
              <a:t>Stages</a:t>
            </a:r>
          </a:p>
          <a:p>
            <a:pPr lvl="1" eaLnBrk="1" hangingPunct="1"/>
            <a:r>
              <a:rPr lang="en-US" altLang="en-US" smtClean="0">
                <a:ea typeface="ＭＳ Ｐゴシック" pitchFamily="34" charset="-128"/>
              </a:rPr>
              <a:t>Investigation</a:t>
            </a:r>
          </a:p>
          <a:p>
            <a:pPr lvl="1" eaLnBrk="1" hangingPunct="1"/>
            <a:r>
              <a:rPr lang="en-US" altLang="en-US" smtClean="0">
                <a:ea typeface="ＭＳ Ｐゴシック" pitchFamily="34" charset="-128"/>
              </a:rPr>
              <a:t>Socialization</a:t>
            </a:r>
          </a:p>
          <a:p>
            <a:pPr lvl="1" eaLnBrk="1" hangingPunct="1"/>
            <a:r>
              <a:rPr lang="en-US" altLang="en-US" smtClean="0">
                <a:ea typeface="ＭＳ Ｐゴシック" pitchFamily="34" charset="-128"/>
              </a:rPr>
              <a:t>Maintenance</a:t>
            </a:r>
          </a:p>
          <a:p>
            <a:pPr lvl="1" eaLnBrk="1" hangingPunct="1"/>
            <a:r>
              <a:rPr lang="en-US" altLang="en-US" smtClean="0">
                <a:ea typeface="ＭＳ Ｐゴシック" pitchFamily="34" charset="-128"/>
              </a:rPr>
              <a:t>Resocialization</a:t>
            </a:r>
          </a:p>
          <a:p>
            <a:pPr lvl="1" eaLnBrk="1" hangingPunct="1"/>
            <a:r>
              <a:rPr lang="en-US" altLang="en-US" smtClean="0">
                <a:ea typeface="ＭＳ Ｐゴシック" pitchFamily="34" charset="-128"/>
              </a:rPr>
              <a:t>Remembrance</a:t>
            </a:r>
          </a:p>
        </p:txBody>
      </p:sp>
    </p:spTree>
    <p:extLst>
      <p:ext uri="{BB962C8B-B14F-4D97-AF65-F5344CB8AC3E}">
        <p14:creationId xmlns:p14="http://schemas.microsoft.com/office/powerpoint/2010/main" val="2933494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648200"/>
            <a:ext cx="7620000" cy="685800"/>
          </a:xfrm>
        </p:spPr>
        <p:txBody>
          <a:bodyPr>
            <a:normAutofit fontScale="90000"/>
          </a:bodyPr>
          <a:lstStyle/>
          <a:p>
            <a:pPr>
              <a:tabLst>
                <a:tab pos="1598613" algn="l"/>
              </a:tabLst>
            </a:pPr>
            <a:r>
              <a:rPr lang="en-US" dirty="0" smtClean="0"/>
              <a:t>Figure 8.1	</a:t>
            </a:r>
            <a:r>
              <a:rPr lang="en-US" dirty="0"/>
              <a:t>A Temporal Model of Group Membership</a:t>
            </a:r>
            <a:endParaRPr lang="en-US" dirty="0"/>
          </a:p>
        </p:txBody>
      </p:sp>
      <p:pic>
        <p:nvPicPr>
          <p:cNvPr id="7" name="Picture Placeholder 6" title="A Temporal Model of Group Membership"/>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114399" y="0"/>
            <a:ext cx="6475777" cy="4568952"/>
          </a:xfrm>
        </p:spPr>
      </p:pic>
    </p:spTree>
    <p:extLst>
      <p:ext uri="{BB962C8B-B14F-4D97-AF65-F5344CB8AC3E}">
        <p14:creationId xmlns:p14="http://schemas.microsoft.com/office/powerpoint/2010/main" val="1629971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en-US" smtClean="0">
                <a:ea typeface="ＭＳ Ｐゴシック" pitchFamily="34" charset="-128"/>
              </a:rPr>
              <a:t>Group Structure</a:t>
            </a:r>
          </a:p>
        </p:txBody>
      </p:sp>
      <p:sp>
        <p:nvSpPr>
          <p:cNvPr id="16386" name="Content Placeholder 2"/>
          <p:cNvSpPr>
            <a:spLocks noGrp="1"/>
          </p:cNvSpPr>
          <p:nvPr>
            <p:ph idx="1"/>
          </p:nvPr>
        </p:nvSpPr>
        <p:spPr/>
        <p:txBody>
          <a:bodyPr/>
          <a:lstStyle/>
          <a:p>
            <a:pPr eaLnBrk="1" hangingPunct="1"/>
            <a:r>
              <a:rPr lang="en-US" altLang="en-US" smtClean="0">
                <a:ea typeface="ＭＳ Ｐゴシック" pitchFamily="34" charset="-128"/>
              </a:rPr>
              <a:t>Social norms</a:t>
            </a:r>
          </a:p>
          <a:p>
            <a:pPr lvl="1" eaLnBrk="1" hangingPunct="1"/>
            <a:r>
              <a:rPr lang="en-US" altLang="en-US" smtClean="0">
                <a:ea typeface="ＭＳ Ｐゴシック" pitchFamily="34" charset="-128"/>
              </a:rPr>
              <a:t>Expected standards of behavior</a:t>
            </a:r>
          </a:p>
          <a:p>
            <a:pPr lvl="1" eaLnBrk="1" hangingPunct="1"/>
            <a:r>
              <a:rPr lang="en-US" altLang="en-US" smtClean="0">
                <a:ea typeface="ＭＳ Ｐゴシック" pitchFamily="34" charset="-128"/>
              </a:rPr>
              <a:t>Stable over time</a:t>
            </a:r>
          </a:p>
          <a:p>
            <a:pPr eaLnBrk="1" hangingPunct="1"/>
            <a:r>
              <a:rPr lang="en-US" altLang="en-US" smtClean="0">
                <a:ea typeface="ＭＳ Ｐゴシック" pitchFamily="34" charset="-128"/>
              </a:rPr>
              <a:t>Social roles</a:t>
            </a:r>
          </a:p>
          <a:p>
            <a:pPr lvl="1" eaLnBrk="1" hangingPunct="1"/>
            <a:r>
              <a:rPr lang="en-US" altLang="en-US" smtClean="0">
                <a:ea typeface="ＭＳ Ｐゴシック" pitchFamily="34" charset="-128"/>
              </a:rPr>
              <a:t>Expectations for group members </a:t>
            </a:r>
          </a:p>
          <a:p>
            <a:pPr eaLnBrk="1" hangingPunct="1"/>
            <a:r>
              <a:rPr lang="en-US" altLang="en-US" smtClean="0">
                <a:ea typeface="ＭＳ Ｐゴシック" pitchFamily="34" charset="-128"/>
              </a:rPr>
              <a:t>Status systems</a:t>
            </a:r>
          </a:p>
          <a:p>
            <a:pPr lvl="1" eaLnBrk="1" hangingPunct="1"/>
            <a:r>
              <a:rPr lang="en-US" altLang="en-US" smtClean="0">
                <a:ea typeface="ＭＳ Ｐゴシック" pitchFamily="34" charset="-128"/>
              </a:rPr>
              <a:t>Distribution of power among members</a:t>
            </a:r>
          </a:p>
        </p:txBody>
      </p:sp>
    </p:spTree>
    <p:extLst>
      <p:ext uri="{BB962C8B-B14F-4D97-AF65-F5344CB8AC3E}">
        <p14:creationId xmlns:p14="http://schemas.microsoft.com/office/powerpoint/2010/main" val="35410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fontScale="90000"/>
          </a:bodyPr>
          <a:lstStyle/>
          <a:p>
            <a:pPr eaLnBrk="1" hangingPunct="1"/>
            <a:r>
              <a:rPr lang="en-US" altLang="en-US" smtClean="0">
                <a:ea typeface="ＭＳ Ｐゴシック" pitchFamily="34" charset="-128"/>
              </a:rPr>
              <a:t>Group Success Fosters Social Identification</a:t>
            </a:r>
          </a:p>
        </p:txBody>
      </p:sp>
      <p:sp>
        <p:nvSpPr>
          <p:cNvPr id="17410" name="Content Placeholder 2"/>
          <p:cNvSpPr>
            <a:spLocks noGrp="1"/>
          </p:cNvSpPr>
          <p:nvPr>
            <p:ph idx="1"/>
          </p:nvPr>
        </p:nvSpPr>
        <p:spPr/>
        <p:txBody>
          <a:bodyPr/>
          <a:lstStyle/>
          <a:p>
            <a:pPr eaLnBrk="1" hangingPunct="1"/>
            <a:endParaRPr lang="en-US" altLang="en-US" dirty="0" smtClean="0">
              <a:ea typeface="ＭＳ Ｐゴシック" pitchFamily="34" charset="-128"/>
            </a:endParaRPr>
          </a:p>
          <a:p>
            <a:pPr eaLnBrk="1" hangingPunct="1"/>
            <a:r>
              <a:rPr lang="en-US" altLang="en-US" dirty="0" smtClean="0">
                <a:ea typeface="ＭＳ Ｐゴシック" pitchFamily="34" charset="-128"/>
              </a:rPr>
              <a:t>When </a:t>
            </a:r>
            <a:r>
              <a:rPr lang="en-US" altLang="en-US" dirty="0" smtClean="0">
                <a:ea typeface="ＭＳ Ｐゴシック" pitchFamily="34" charset="-128"/>
              </a:rPr>
              <a:t>groups succeed, we Bask In Reflected Glory (BIRG)</a:t>
            </a:r>
          </a:p>
          <a:p>
            <a:pPr lvl="1" eaLnBrk="1" hangingPunct="1"/>
            <a:r>
              <a:rPr lang="en-US" altLang="ja-JP" dirty="0" smtClean="0">
                <a:ea typeface="ＭＳ Ｐゴシック" pitchFamily="34" charset="-128"/>
              </a:rPr>
              <a:t>"We </a:t>
            </a:r>
            <a:r>
              <a:rPr lang="en-US" altLang="ja-JP" dirty="0" smtClean="0">
                <a:ea typeface="ＭＳ Ｐゴシック" pitchFamily="34" charset="-128"/>
              </a:rPr>
              <a:t>won</a:t>
            </a:r>
            <a:r>
              <a:rPr lang="en-US" altLang="ja-JP" dirty="0" smtClean="0">
                <a:ea typeface="ＭＳ Ｐゴシック" pitchFamily="34" charset="-128"/>
              </a:rPr>
              <a:t>!"</a:t>
            </a:r>
            <a:endParaRPr lang="en-US" altLang="ja-JP" dirty="0" smtClean="0">
              <a:ea typeface="ＭＳ Ｐゴシック" pitchFamily="34" charset="-128"/>
            </a:endParaRPr>
          </a:p>
          <a:p>
            <a:pPr eaLnBrk="1" hangingPunct="1">
              <a:spcBef>
                <a:spcPts val="1800"/>
              </a:spcBef>
            </a:pPr>
            <a:r>
              <a:rPr lang="en-US" altLang="en-US" dirty="0" smtClean="0">
                <a:ea typeface="ＭＳ Ｐゴシック" pitchFamily="34" charset="-128"/>
              </a:rPr>
              <a:t>When groups fail, we Cut Off Reflected Failure (CORF)</a:t>
            </a:r>
          </a:p>
          <a:p>
            <a:pPr lvl="1" eaLnBrk="1" hangingPunct="1"/>
            <a:r>
              <a:rPr lang="en-US" altLang="ja-JP" dirty="0" smtClean="0">
                <a:ea typeface="ＭＳ Ｐゴシック" pitchFamily="34" charset="-128"/>
              </a:rPr>
              <a:t>"They </a:t>
            </a:r>
            <a:r>
              <a:rPr lang="en-US" altLang="ja-JP" dirty="0" smtClean="0">
                <a:ea typeface="ＭＳ Ｐゴシック" pitchFamily="34" charset="-128"/>
              </a:rPr>
              <a:t>lost</a:t>
            </a:r>
            <a:r>
              <a:rPr lang="en-US" altLang="ja-JP" dirty="0" smtClean="0">
                <a:ea typeface="ＭＳ Ｐゴシック" pitchFamily="34" charset="-128"/>
              </a:rPr>
              <a:t>!"</a:t>
            </a:r>
            <a:endParaRPr lang="en-US" altLang="en-US" dirty="0" smtClean="0">
              <a:ea typeface="ＭＳ Ｐゴシック" pitchFamily="34" charset="-128"/>
            </a:endParaRPr>
          </a:p>
        </p:txBody>
      </p:sp>
    </p:spTree>
    <p:extLst>
      <p:ext uri="{BB962C8B-B14F-4D97-AF65-F5344CB8AC3E}">
        <p14:creationId xmlns:p14="http://schemas.microsoft.com/office/powerpoint/2010/main" val="111165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ltLang="en-US" smtClean="0">
                <a:ea typeface="ＭＳ Ｐゴシック" pitchFamily="34" charset="-128"/>
              </a:rPr>
              <a:t>Social Cohesiveness</a:t>
            </a:r>
          </a:p>
        </p:txBody>
      </p:sp>
      <p:sp>
        <p:nvSpPr>
          <p:cNvPr id="18434" name="Content Placeholder 2"/>
          <p:cNvSpPr>
            <a:spLocks noGrp="1"/>
          </p:cNvSpPr>
          <p:nvPr>
            <p:ph idx="1"/>
          </p:nvPr>
        </p:nvSpPr>
        <p:spPr/>
        <p:txBody>
          <a:bodyPr/>
          <a:lstStyle/>
          <a:p>
            <a:pPr eaLnBrk="1" hangingPunct="1"/>
            <a:r>
              <a:rPr lang="en-US" altLang="en-US" dirty="0" smtClean="0">
                <a:ea typeface="ＭＳ Ｐゴシック" pitchFamily="34" charset="-128"/>
              </a:rPr>
              <a:t>Cohesion affected by</a:t>
            </a:r>
          </a:p>
          <a:p>
            <a:pPr lvl="1" eaLnBrk="1" hangingPunct="1"/>
            <a:r>
              <a:rPr lang="en-US" altLang="en-US" dirty="0" smtClean="0">
                <a:ea typeface="ＭＳ Ｐゴシック" pitchFamily="34" charset="-128"/>
              </a:rPr>
              <a:t>Group size</a:t>
            </a:r>
          </a:p>
          <a:p>
            <a:pPr lvl="2" eaLnBrk="1" hangingPunct="1"/>
            <a:r>
              <a:rPr lang="en-US" altLang="en-US" dirty="0" smtClean="0">
                <a:ea typeface="ＭＳ Ｐゴシック" pitchFamily="34" charset="-128"/>
              </a:rPr>
              <a:t>Most groups &lt; 4 people.</a:t>
            </a:r>
          </a:p>
          <a:p>
            <a:pPr lvl="2" eaLnBrk="1" hangingPunct="1"/>
            <a:r>
              <a:rPr lang="en-US" altLang="en-US" dirty="0" smtClean="0">
                <a:ea typeface="ＭＳ Ｐゴシック" pitchFamily="34" charset="-128"/>
              </a:rPr>
              <a:t>More than 150 people strains innate capacity.</a:t>
            </a:r>
          </a:p>
          <a:p>
            <a:pPr lvl="1" eaLnBrk="1" hangingPunct="1"/>
            <a:r>
              <a:rPr lang="en-US" altLang="en-US" dirty="0" smtClean="0">
                <a:ea typeface="ＭＳ Ｐゴシック" pitchFamily="34" charset="-128"/>
              </a:rPr>
              <a:t>Member similarity/diversity</a:t>
            </a:r>
          </a:p>
          <a:p>
            <a:pPr lvl="2" eaLnBrk="1" hangingPunct="1"/>
            <a:r>
              <a:rPr lang="en-US" altLang="en-US" dirty="0" smtClean="0">
                <a:ea typeface="ＭＳ Ｐゴシック" pitchFamily="34" charset="-128"/>
              </a:rPr>
              <a:t>Embracing diversity enhances problem solving.</a:t>
            </a:r>
          </a:p>
          <a:p>
            <a:pPr lvl="1" eaLnBrk="1" hangingPunct="1"/>
            <a:r>
              <a:rPr lang="en-US" altLang="en-US" dirty="0" smtClean="0">
                <a:ea typeface="ＭＳ Ｐゴシック" pitchFamily="34" charset="-128"/>
              </a:rPr>
              <a:t>Perceived subversion of </a:t>
            </a:r>
            <a:r>
              <a:rPr lang="en-US" altLang="en-US" dirty="0" smtClean="0">
                <a:ea typeface="ＭＳ Ｐゴシック" pitchFamily="34" charset="-128"/>
              </a:rPr>
              <a:t>group</a:t>
            </a:r>
            <a:r>
              <a:rPr lang="en-US" altLang="ja-JP" dirty="0" smtClean="0">
                <a:ea typeface="ＭＳ Ｐゴシック" pitchFamily="34" charset="-128"/>
              </a:rPr>
              <a:t>'s </a:t>
            </a:r>
            <a:r>
              <a:rPr lang="en-US" altLang="ja-JP" dirty="0" smtClean="0">
                <a:ea typeface="ＭＳ Ｐゴシック" pitchFamily="34" charset="-128"/>
              </a:rPr>
              <a:t>identity</a:t>
            </a:r>
          </a:p>
          <a:p>
            <a:pPr lvl="2" eaLnBrk="1" hangingPunct="1"/>
            <a:r>
              <a:rPr lang="en-US" altLang="en-US" dirty="0" smtClean="0">
                <a:ea typeface="ＭＳ Ｐゴシック" pitchFamily="34" charset="-128"/>
              </a:rPr>
              <a:t>Allowing moderate dissent can maintain cohesion.</a:t>
            </a:r>
          </a:p>
        </p:txBody>
      </p:sp>
    </p:spTree>
    <p:extLst>
      <p:ext uri="{BB962C8B-B14F-4D97-AF65-F5344CB8AC3E}">
        <p14:creationId xmlns:p14="http://schemas.microsoft.com/office/powerpoint/2010/main" val="1605134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4648200"/>
            <a:ext cx="7543800" cy="685800"/>
          </a:xfrm>
        </p:spPr>
        <p:txBody>
          <a:bodyPr>
            <a:normAutofit fontScale="90000"/>
          </a:bodyPr>
          <a:lstStyle/>
          <a:p>
            <a:pPr>
              <a:tabLst>
                <a:tab pos="1598613" algn="l"/>
              </a:tabLst>
            </a:pPr>
            <a:r>
              <a:rPr lang="en-US" dirty="0" smtClean="0"/>
              <a:t>Figure 8.2	</a:t>
            </a:r>
            <a:r>
              <a:rPr lang="en-US" dirty="0"/>
              <a:t>Does Brain Size Limit the Size of Social </a:t>
            </a:r>
            <a:r>
              <a:rPr lang="en-US" dirty="0" smtClean="0"/>
              <a:t>	Groups in Primates?</a:t>
            </a:r>
            <a:endParaRPr lang="en-US" dirty="0"/>
          </a:p>
        </p:txBody>
      </p:sp>
      <p:pic>
        <p:nvPicPr>
          <p:cNvPr id="7" name="Picture Placeholder 6" descr="Plotting the average group size in different primate species against the percentage of the species’ brain devoted to higher cognitive functions (the neocortex ratio), yields a positive linear relationship. That is, as the neocortex size of monkeys’ and apes’ brains increases relative to other brain areas, the average size of a primate species’ social group also increases. This research suggests that the maximum size for modern human groups to function most effectively is about 150 individuals." title="Does Brain Size Limit the Size of Social Groups in Primates?"/>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995260" y="0"/>
            <a:ext cx="6714056" cy="4568952"/>
          </a:xfrm>
        </p:spPr>
      </p:pic>
    </p:spTree>
    <p:extLst>
      <p:ext uri="{BB962C8B-B14F-4D97-AF65-F5344CB8AC3E}">
        <p14:creationId xmlns:p14="http://schemas.microsoft.com/office/powerpoint/2010/main" val="23319876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ocPsych7e_PP_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SocPsych7e_PP_Template</Template>
  <TotalTime>47</TotalTime>
  <Words>852</Words>
  <Application>Microsoft Office PowerPoint</Application>
  <PresentationFormat>On-screen Show (4:3)</PresentationFormat>
  <Paragraphs>159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SocPsych7e_PP_Template</vt:lpstr>
      <vt:lpstr>Chapter 8:  Group Behavior</vt:lpstr>
      <vt:lpstr>Learning Objectives</vt:lpstr>
      <vt:lpstr>Groups and Their Purpose</vt:lpstr>
      <vt:lpstr>Temporal Model  of Group Membership</vt:lpstr>
      <vt:lpstr>Figure 8.1 A Temporal Model of Group Membership</vt:lpstr>
      <vt:lpstr>Group Structure</vt:lpstr>
      <vt:lpstr>Group Success Fosters Social Identification</vt:lpstr>
      <vt:lpstr>Social Cohesiveness</vt:lpstr>
      <vt:lpstr>Figure 8.2 Does Brain Size Limit the Size of Social  Groups in Primates?</vt:lpstr>
      <vt:lpstr>Social Facilitation</vt:lpstr>
      <vt:lpstr>Figure 8.3 Zajonc’s Drive Theory of Social Facilitation</vt:lpstr>
      <vt:lpstr>Social Loafing</vt:lpstr>
      <vt:lpstr>Figure 8.4 Distraction-Conflict Theory</vt:lpstr>
      <vt:lpstr>Reducing Social Loafing</vt:lpstr>
      <vt:lpstr>When Do Groups Help?</vt:lpstr>
      <vt:lpstr>Deindividuation</vt:lpstr>
      <vt:lpstr>Figure 8.5 Effects of Deindividuation on Stealing  Among Halloween Trick-or-Treaters</vt:lpstr>
      <vt:lpstr>Group Decision-Making Stages</vt:lpstr>
      <vt:lpstr>Figure 8.6 The Stages of Group Decision Making</vt:lpstr>
      <vt:lpstr>Factors Influencing Group Decisions</vt:lpstr>
      <vt:lpstr>Group Polarization</vt:lpstr>
      <vt:lpstr>Figure 8.7 The Process of Group Polarization</vt:lpstr>
      <vt:lpstr>Groupthink</vt:lpstr>
      <vt:lpstr>Symptoms of Groupthink</vt:lpstr>
      <vt:lpstr>Leadership</vt:lpstr>
      <vt:lpstr>Transformational Leaders</vt:lpstr>
      <vt:lpstr>Contingency Model of Leadership</vt:lpstr>
      <vt:lpstr>Figure 8.8 Predicting Group Effectiveness Based on  Leadership Style and Situational Control</vt:lpstr>
      <vt:lpstr>Gender, Culture, and Leadership</vt:lpstr>
      <vt:lpstr>Social Dilemmas</vt:lpstr>
      <vt:lpstr>Ways to Resolve Social Dilemmas</vt:lpstr>
      <vt:lpstr>Figure 8.9 The Prisoner’s Dilemma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Group Behavior</dc:title>
  <dc:creator>OrderDesk</dc:creator>
  <cp:lastModifiedBy>Shannon.C</cp:lastModifiedBy>
  <cp:revision>4</cp:revision>
  <dcterms:created xsi:type="dcterms:W3CDTF">2015-07-23T22:40:27Z</dcterms:created>
  <dcterms:modified xsi:type="dcterms:W3CDTF">2015-08-20T02:45:39Z</dcterms:modified>
</cp:coreProperties>
</file>