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63" r:id="rId2"/>
    <p:sldId id="283" r:id="rId3"/>
    <p:sldId id="264" r:id="rId4"/>
    <p:sldId id="265" r:id="rId5"/>
    <p:sldId id="266" r:id="rId6"/>
    <p:sldId id="267" r:id="rId7"/>
    <p:sldId id="288" r:id="rId8"/>
    <p:sldId id="289" r:id="rId9"/>
    <p:sldId id="268" r:id="rId10"/>
    <p:sldId id="284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6" r:id="rId22"/>
    <p:sldId id="287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111" d="100"/>
          <a:sy n="111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09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BE5C-2988-48F8-9B04-9680E88D12A4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E4721-F0A0-4F43-A492-098E99A7D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4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8610B-2B58-40B1-8F5A-95C70A2D24FF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36256-B1FD-4668-B017-4ABAE6FDB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36256-B1FD-4668-B017-4ABAE6FDB7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2689" y="6858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2551" y="7620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4800" b="1" dirty="0"/>
          </a:p>
        </p:txBody>
      </p:sp>
      <p:sp>
        <p:nvSpPr>
          <p:cNvPr id="9" name="Rectangle 8"/>
          <p:cNvSpPr/>
          <p:nvPr/>
        </p:nvSpPr>
        <p:spPr>
          <a:xfrm>
            <a:off x="1374289" y="7620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9" y="762000"/>
            <a:ext cx="9141311" cy="990600"/>
          </a:xfrm>
        </p:spPr>
        <p:txBody>
          <a:bodyPr/>
          <a:lstStyle>
            <a:lvl1pPr marL="55563" indent="0" algn="l" defTabSz="1371600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{XX}	{Chapter Title}</a:t>
            </a:r>
            <a:endParaRPr kumimoji="0" 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"/>
          </p:nvPr>
        </p:nvSpPr>
        <p:spPr>
          <a:xfrm>
            <a:off x="0" y="1752600"/>
            <a:ext cx="9144000" cy="43398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lvl5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kumimoji="0" lang="en-US" dirty="0" smtClean="0"/>
              <a:t>Learning Objectives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pt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 dirty="0" smtClean="0"/>
              <a:t>{Heading (Number &amp; Name)}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ctr">
              <a:buNone/>
              <a:defRPr sz="4400" b="0" baseline="0"/>
            </a:lvl1pPr>
          </a:lstStyle>
          <a:p>
            <a:r>
              <a:rPr kumimoji="0" lang="en-US" dirty="0" smtClean="0"/>
              <a:t>Chapter Summary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95400" y="1676400"/>
            <a:ext cx="74676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38200" y="3200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09600" y="1648522"/>
            <a:ext cx="533400" cy="452367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 eaLnBrk="1" latinLnBrk="0" hangingPunct="1"/>
            <a:r>
              <a:rPr kumimoji="0" lang="en-US" sz="1600" dirty="0" smtClean="0"/>
              <a:t>FINAL</a:t>
            </a:r>
            <a:r>
              <a:rPr kumimoji="0" lang="en-US" sz="1600" baseline="0" dirty="0" smtClean="0"/>
              <a:t> THOUGHTS</a:t>
            </a:r>
            <a:endParaRPr kumimoji="0"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{Image Caption/Credit}</a:t>
            </a:r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bg1"/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553200" y="6100551"/>
            <a:ext cx="2438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 smtClean="0">
                <a:solidFill>
                  <a:srgbClr val="17375E"/>
                </a:solidFill>
              </a:rPr>
              <a:t>BVT Publishing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 smtClean="0">
                <a:solidFill>
                  <a:srgbClr val="4376B4"/>
                </a:solidFill>
              </a:rPr>
              <a:t>Better textbooks, better prices.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2253" y="6146718"/>
            <a:ext cx="47792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sz="1600" dirty="0" smtClean="0">
                <a:solidFill>
                  <a:srgbClr val="002060"/>
                </a:solidFill>
              </a:rPr>
              <a:t>Social</a:t>
            </a:r>
            <a:r>
              <a:rPr lang="en-US" sz="1600" baseline="0" dirty="0" smtClean="0">
                <a:solidFill>
                  <a:srgbClr val="002060"/>
                </a:solidFill>
              </a:rPr>
              <a:t> Psychology,</a:t>
            </a:r>
            <a:r>
              <a:rPr lang="en-US" sz="1600" dirty="0" smtClean="0">
                <a:solidFill>
                  <a:srgbClr val="002060"/>
                </a:solidFill>
              </a:rPr>
              <a:t> 7th</a:t>
            </a:r>
            <a:r>
              <a:rPr lang="en-US" sz="1600" baseline="0" dirty="0" smtClean="0">
                <a:solidFill>
                  <a:srgbClr val="002060"/>
                </a:solidFill>
              </a:rPr>
              <a:t> Edition</a:t>
            </a:r>
          </a:p>
          <a:p>
            <a:pPr algn="l"/>
            <a:r>
              <a:rPr lang="en-US" sz="1600" baseline="0" dirty="0" smtClean="0">
                <a:solidFill>
                  <a:srgbClr val="002060"/>
                </a:solidFill>
              </a:rPr>
              <a:t>Stephen </a:t>
            </a:r>
            <a:r>
              <a:rPr lang="en-US" sz="1600" baseline="0" dirty="0" err="1" smtClean="0">
                <a:solidFill>
                  <a:srgbClr val="002060"/>
                </a:solidFill>
              </a:rPr>
              <a:t>Franzoi</a:t>
            </a:r>
            <a:r>
              <a:rPr lang="en-US" sz="1600" baseline="0" dirty="0" smtClean="0">
                <a:solidFill>
                  <a:srgbClr val="002060"/>
                </a:solidFill>
              </a:rPr>
              <a:t> </a:t>
            </a:r>
            <a:r>
              <a:rPr lang="en-US" sz="1600" dirty="0" smtClean="0">
                <a:solidFill>
                  <a:srgbClr val="002060"/>
                </a:solidFill>
              </a:rPr>
              <a:t>©2016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1EADCA-7BFA-43F3-B9D7-49476E85E72A}" type="datetimeFigureOut">
              <a:rPr lang="en-US" altLang="en-US"/>
              <a:pPr/>
              <a:t>8/19/2015</a:t>
            </a:fld>
            <a:endParaRPr lang="en-US" alt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DC753B-C341-4C58-A826-A9AF6583D2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85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90550" y="1600200"/>
            <a:ext cx="8175498" cy="45265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6476999" y="6092655"/>
            <a:ext cx="2497873" cy="67710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 smtClean="0">
                <a:solidFill>
                  <a:srgbClr val="17375E"/>
                </a:solidFill>
              </a:rPr>
              <a:t>BVT Publishing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 smtClean="0">
                <a:solidFill>
                  <a:srgbClr val="4376B4"/>
                </a:solidFill>
              </a:rPr>
              <a:t>Better textbooks, better prices.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6138822"/>
            <a:ext cx="535305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Social</a:t>
            </a:r>
            <a:r>
              <a:rPr lang="en-US" baseline="0" dirty="0" smtClean="0">
                <a:solidFill>
                  <a:srgbClr val="002060"/>
                </a:solidFill>
              </a:rPr>
              <a:t> Psychology,</a:t>
            </a:r>
            <a:r>
              <a:rPr lang="en-US" dirty="0" smtClean="0">
                <a:solidFill>
                  <a:srgbClr val="002060"/>
                </a:solidFill>
              </a:rPr>
              <a:t> 7th</a:t>
            </a:r>
            <a:r>
              <a:rPr lang="en-US" baseline="0" dirty="0" smtClean="0">
                <a:solidFill>
                  <a:srgbClr val="002060"/>
                </a:solidFill>
              </a:rPr>
              <a:t> Edition</a:t>
            </a:r>
          </a:p>
          <a:p>
            <a:pPr algn="l"/>
            <a:r>
              <a:rPr lang="en-US" sz="1400" baseline="0" dirty="0" smtClean="0">
                <a:solidFill>
                  <a:srgbClr val="002060"/>
                </a:solidFill>
              </a:rPr>
              <a:t>Stephen </a:t>
            </a:r>
            <a:r>
              <a:rPr lang="en-US" sz="1400" baseline="0" dirty="0" err="1" smtClean="0">
                <a:solidFill>
                  <a:srgbClr val="002060"/>
                </a:solidFill>
              </a:rPr>
              <a:t>Franzoi</a:t>
            </a:r>
            <a:r>
              <a:rPr lang="en-US" sz="1400" baseline="0" dirty="0" smtClean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©2016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2" r:id="rId3"/>
    <p:sldLayoutId id="2147483668" r:id="rId4"/>
    <p:sldLayoutId id="2147483669" r:id="rId5"/>
    <p:sldLayoutId id="2147483665" r:id="rId6"/>
    <p:sldLayoutId id="2147483670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1200"/>
        </a:spcBef>
        <a:spcAft>
          <a:spcPts val="600"/>
        </a:spcAft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0"/>
        </a:spcBef>
        <a:spcAft>
          <a:spcPts val="0"/>
        </a:spcAft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Chapter 1: </a:t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Introducing Social Psychology</a:t>
            </a:r>
          </a:p>
        </p:txBody>
      </p:sp>
    </p:spTree>
    <p:extLst>
      <p:ext uri="{BB962C8B-B14F-4D97-AF65-F5344CB8AC3E}">
        <p14:creationId xmlns:p14="http://schemas.microsoft.com/office/powerpoint/2010/main" val="1476605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Social Psychology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Wilhelm </a:t>
            </a:r>
            <a:r>
              <a:rPr lang="en-US" dirty="0"/>
              <a:t>Wundt argued for the development of social psychology in 1862.</a:t>
            </a:r>
          </a:p>
          <a:p>
            <a:r>
              <a:rPr lang="en-US" dirty="0"/>
              <a:t>Norman Triplett conducts the first social psychological experiment in 1895.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Coming of Age</a:t>
            </a:r>
          </a:p>
        </p:txBody>
      </p:sp>
      <p:sp>
        <p:nvSpPr>
          <p:cNvPr id="2150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Floyd </a:t>
            </a:r>
            <a:r>
              <a:rPr lang="en-US" altLang="en-US" dirty="0" err="1" smtClean="0">
                <a:ea typeface="ＭＳ Ｐゴシック" pitchFamily="34" charset="-128"/>
              </a:rPr>
              <a:t>Allport</a:t>
            </a:r>
            <a:r>
              <a:rPr lang="en-US" altLang="ja-JP" dirty="0" err="1" smtClean="0">
                <a:ea typeface="ＭＳ Ｐゴシック" pitchFamily="34" charset="-128"/>
              </a:rPr>
              <a:t>'s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smtClean="0">
                <a:ea typeface="ＭＳ Ｐゴシック" pitchFamily="34" charset="-128"/>
              </a:rPr>
              <a:t>text (1924) emphasized the importance of controlled experimentation.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Society for the Psychological Study of Social Issues founded in 1936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Rise of fascism prompted many leading scholars to emigrate from Europe to the U.S.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One of the most influential: Kurt Lewin</a:t>
            </a:r>
          </a:p>
        </p:txBody>
      </p:sp>
    </p:spTree>
    <p:extLst>
      <p:ext uri="{BB962C8B-B14F-4D97-AF65-F5344CB8AC3E}">
        <p14:creationId xmlns:p14="http://schemas.microsoft.com/office/powerpoint/2010/main" val="11838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Rapid Expansion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After World War II, research sought answers to problems of the day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Theodor Adorno and Stanley Milgram had influential research programs, searching to explain Nazi atrocities.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Kenneth Clark and Mamie Phipps Clark studied the effect of segregation on the self-concept of black children.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Leon Festinger developed the theory of cognitive dissonance.</a:t>
            </a:r>
          </a:p>
        </p:txBody>
      </p:sp>
    </p:spTree>
    <p:extLst>
      <p:ext uri="{BB962C8B-B14F-4D97-AF65-F5344CB8AC3E}">
        <p14:creationId xmlns:p14="http://schemas.microsoft.com/office/powerpoint/2010/main" val="417632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Movements in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Contemporary Social Psychology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Following </a:t>
            </a:r>
            <a:r>
              <a:rPr lang="en-US" altLang="ja-JP" dirty="0" smtClean="0">
                <a:ea typeface="ＭＳ Ｐゴシック" pitchFamily="34" charset="-128"/>
              </a:rPr>
              <a:t>"cognitive </a:t>
            </a:r>
            <a:r>
              <a:rPr lang="en-US" altLang="ja-JP" dirty="0" smtClean="0">
                <a:ea typeface="ＭＳ Ｐゴシック" pitchFamily="34" charset="-128"/>
              </a:rPr>
              <a:t>revolution</a:t>
            </a:r>
            <a:r>
              <a:rPr lang="en-US" altLang="ja-JP" dirty="0" smtClean="0">
                <a:ea typeface="ＭＳ Ｐゴシック" pitchFamily="34" charset="-128"/>
              </a:rPr>
              <a:t>," </a:t>
            </a:r>
            <a:r>
              <a:rPr lang="en-US" altLang="ja-JP" dirty="0" smtClean="0">
                <a:ea typeface="ＭＳ Ｐゴシック" pitchFamily="34" charset="-128"/>
              </a:rPr>
              <a:t>a reintegration of affective and motivational processes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More diverse background among researchers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Interest in cross-cultural study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Links with related disciplines</a:t>
            </a:r>
          </a:p>
        </p:txBody>
      </p:sp>
    </p:spTree>
    <p:extLst>
      <p:ext uri="{BB962C8B-B14F-4D97-AF65-F5344CB8AC3E}">
        <p14:creationId xmlns:p14="http://schemas.microsoft.com/office/powerpoint/2010/main" val="419025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The Self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Social being—develops in interaction with others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Engages in symbolic communication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Has self-awareness—recognizes that the self is separate from others</a:t>
            </a:r>
          </a:p>
        </p:txBody>
      </p:sp>
    </p:spTree>
    <p:extLst>
      <p:ext uri="{BB962C8B-B14F-4D97-AF65-F5344CB8AC3E}">
        <p14:creationId xmlns:p14="http://schemas.microsoft.com/office/powerpoint/2010/main" val="339957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Self-Serving Bias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Takes credit for success</a:t>
            </a:r>
          </a:p>
          <a:p>
            <a:pPr lvl="1" eaLnBrk="1" hangingPunct="1"/>
            <a:r>
              <a:rPr lang="en-US" altLang="en-US" i="1" dirty="0" smtClean="0">
                <a:ea typeface="ＭＳ Ｐゴシック" pitchFamily="34" charset="-128"/>
              </a:rPr>
              <a:t>Why did I get an A on the test? Because </a:t>
            </a:r>
            <a:r>
              <a:rPr lang="en-US" altLang="en-US" i="1" dirty="0" smtClean="0">
                <a:ea typeface="ＭＳ Ｐゴシック" pitchFamily="34" charset="-128"/>
              </a:rPr>
              <a:t>I</a:t>
            </a:r>
            <a:r>
              <a:rPr lang="en-US" altLang="ja-JP" i="1" dirty="0" smtClean="0">
                <a:ea typeface="ＭＳ Ｐゴシック" pitchFamily="34" charset="-128"/>
              </a:rPr>
              <a:t>'m </a:t>
            </a:r>
            <a:r>
              <a:rPr lang="en-US" altLang="ja-JP" i="1" dirty="0" smtClean="0">
                <a:ea typeface="ＭＳ Ｐゴシック" pitchFamily="34" charset="-128"/>
              </a:rPr>
              <a:t>so smart, and I worked so hard. 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Deny responsibility for failure.</a:t>
            </a:r>
            <a:endParaRPr lang="en-US" altLang="en-US" i="1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altLang="en-US" i="1" dirty="0" smtClean="0">
                <a:ea typeface="ＭＳ Ｐゴシック" pitchFamily="34" charset="-128"/>
              </a:rPr>
              <a:t>Why did I get an F on the test? Because the test was unfair, and the teacher hates me.</a:t>
            </a:r>
          </a:p>
        </p:txBody>
      </p:sp>
    </p:spTree>
    <p:extLst>
      <p:ext uri="{BB962C8B-B14F-4D97-AF65-F5344CB8AC3E}">
        <p14:creationId xmlns:p14="http://schemas.microsoft.com/office/powerpoint/2010/main" val="3470640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Two Ways of Thinking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Social thinking can be deliberate.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Consciously available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Careful and slow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Requires effort and cognitive resources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Social thinking can be automatic.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Often outside conscious awareness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Quick—uses </a:t>
            </a:r>
            <a:r>
              <a:rPr lang="en-US" altLang="ja-JP" dirty="0" smtClean="0">
                <a:ea typeface="ＭＳ Ｐゴシック" pitchFamily="34" charset="-128"/>
              </a:rPr>
              <a:t>"rules </a:t>
            </a:r>
            <a:r>
              <a:rPr lang="en-US" altLang="ja-JP" dirty="0" smtClean="0">
                <a:ea typeface="ＭＳ Ｐゴシック" pitchFamily="34" charset="-128"/>
              </a:rPr>
              <a:t>of </a:t>
            </a:r>
            <a:r>
              <a:rPr lang="en-US" altLang="ja-JP" dirty="0" smtClean="0">
                <a:ea typeface="ＭＳ Ｐゴシック" pitchFamily="34" charset="-128"/>
              </a:rPr>
              <a:t>thumb"</a:t>
            </a:r>
            <a:endParaRPr lang="en-US" altLang="ja-JP" dirty="0" smtClean="0">
              <a:ea typeface="ＭＳ Ｐゴシック" pitchFamily="34" charset="-128"/>
            </a:endParaRP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Effortless and easy</a:t>
            </a:r>
          </a:p>
          <a:p>
            <a:pPr eaLnBrk="1" hangingPunct="1">
              <a:buFont typeface="Arial" pitchFamily="34" charset="0"/>
              <a:buNone/>
            </a:pPr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2194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Culture Shapes Social Behavior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United States dominant culture emphasizes uniqueness and individuality.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More of the millennial generation says they are more unique than previous generations.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Also, more tolerant of </a:t>
            </a:r>
            <a:r>
              <a:rPr lang="en-US" altLang="en-US" dirty="0" smtClean="0">
                <a:ea typeface="ＭＳ Ｐゴシック" pitchFamily="34" charset="-128"/>
              </a:rPr>
              <a:t>others</a:t>
            </a:r>
            <a:r>
              <a:rPr lang="en-US" altLang="ja-JP" dirty="0" smtClean="0">
                <a:ea typeface="ＭＳ Ｐゴシック" pitchFamily="34" charset="-128"/>
              </a:rPr>
              <a:t>' </a:t>
            </a:r>
            <a:r>
              <a:rPr lang="en-US" altLang="ja-JP" dirty="0" smtClean="0">
                <a:ea typeface="ＭＳ Ｐゴシック" pitchFamily="34" charset="-128"/>
              </a:rPr>
              <a:t>differences than previous generations</a:t>
            </a:r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356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Two Key Social Belief Systems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ea typeface="ＭＳ Ｐゴシック" pitchFamily="34" charset="-128"/>
              </a:rPr>
              <a:t>Individualism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ea typeface="ＭＳ Ｐゴシック" pitchFamily="34" charset="-128"/>
              </a:rPr>
              <a:t>Takes care of the self and immediate family only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ea typeface="ＭＳ Ｐゴシック" pitchFamily="34" charset="-128"/>
              </a:rPr>
              <a:t>Pursues </a:t>
            </a:r>
            <a:r>
              <a:rPr lang="en-US" altLang="en-US" dirty="0" smtClean="0">
                <a:ea typeface="ＭＳ Ｐゴシック" pitchFamily="34" charset="-128"/>
              </a:rPr>
              <a:t>one's </a:t>
            </a:r>
            <a:r>
              <a:rPr lang="en-US" altLang="en-US" dirty="0" smtClean="0">
                <a:ea typeface="ＭＳ Ｐゴシック" pitchFamily="34" charset="-128"/>
              </a:rPr>
              <a:t>own goals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ea typeface="ＭＳ Ｐゴシック" pitchFamily="34" charset="-128"/>
              </a:rPr>
              <a:t>Does not</a:t>
            </a:r>
            <a:r>
              <a:rPr lang="en-US" altLang="ja-JP" dirty="0" smtClean="0">
                <a:ea typeface="ＭＳ Ｐゴシック" pitchFamily="34" charset="-128"/>
              </a:rPr>
              <a:t> like being influenced by group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ea typeface="ＭＳ Ｐゴシック" pitchFamily="34" charset="-128"/>
              </a:rPr>
              <a:t>Collectivism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ea typeface="ＭＳ Ｐゴシック" pitchFamily="34" charset="-128"/>
              </a:rPr>
              <a:t>Takes care of others within your 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ea typeface="ＭＳ Ｐゴシック" pitchFamily="34" charset="-128"/>
              </a:rPr>
              <a:t>Group goals are more important than individual goals.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ea typeface="ＭＳ Ｐゴシック" pitchFamily="34" charset="-128"/>
              </a:rPr>
              <a:t>Accepts group influence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ea typeface="ＭＳ Ｐゴシック" pitchFamily="34" charset="-128"/>
              </a:rPr>
              <a:t>About 70% of the </a:t>
            </a:r>
            <a:r>
              <a:rPr lang="en-US" altLang="en-US" sz="3000" dirty="0" smtClean="0">
                <a:ea typeface="ＭＳ Ｐゴシック" pitchFamily="34" charset="-128"/>
              </a:rPr>
              <a:t>world</a:t>
            </a:r>
            <a:r>
              <a:rPr lang="en-US" altLang="ja-JP" sz="3000" dirty="0" smtClean="0">
                <a:ea typeface="ＭＳ Ｐゴシック" pitchFamily="34" charset="-128"/>
              </a:rPr>
              <a:t>'s </a:t>
            </a:r>
            <a:r>
              <a:rPr lang="en-US" altLang="ja-JP" sz="3000" dirty="0" smtClean="0">
                <a:ea typeface="ＭＳ Ｐゴシック" pitchFamily="34" charset="-128"/>
              </a:rPr>
              <a:t>population lives in societies with strong collectivist philosophies.</a:t>
            </a:r>
            <a:endParaRPr lang="en-US" altLang="en-US" sz="30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5065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Evolutionary Psychology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Goal: Look for explanations for behavioral universals.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How might these behaviors have enhanced odds of reproductive success?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Remember that individuals </a:t>
            </a:r>
            <a:r>
              <a:rPr lang="en-US" altLang="en-US" dirty="0" smtClean="0">
                <a:ea typeface="ＭＳ Ｐゴシック" pitchFamily="34" charset="-128"/>
              </a:rPr>
              <a:t>don</a:t>
            </a:r>
            <a:r>
              <a:rPr lang="en-US" altLang="ja-JP" dirty="0" smtClean="0">
                <a:ea typeface="ＭＳ Ｐゴシック" pitchFamily="34" charset="-128"/>
              </a:rPr>
              <a:t>'t </a:t>
            </a:r>
            <a:r>
              <a:rPr lang="en-US" altLang="ja-JP" dirty="0" smtClean="0">
                <a:ea typeface="ＭＳ Ｐゴシック" pitchFamily="34" charset="-128"/>
              </a:rPr>
              <a:t>evolve, populations evolve over many generations.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ea typeface="ＭＳ Ｐゴシック" pitchFamily="34" charset="-128"/>
              </a:rPr>
              <a:t>A trait that may have been adaptive at one point may persist and become maladaptive as the environment changes.</a:t>
            </a:r>
          </a:p>
        </p:txBody>
      </p:sp>
    </p:spTree>
    <p:extLst>
      <p:ext uri="{BB962C8B-B14F-4D97-AF65-F5344CB8AC3E}">
        <p14:creationId xmlns:p14="http://schemas.microsoft.com/office/powerpoint/2010/main" val="428550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3886200" cy="4419600"/>
          </a:xfrm>
        </p:spPr>
        <p:txBody>
          <a:bodyPr>
            <a:noAutofit/>
          </a:bodyPr>
          <a:lstStyle/>
          <a:p>
            <a:r>
              <a:rPr lang="en-US" sz="2400" dirty="0"/>
              <a:t>What do social psychologists study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How old is the discipline of social </a:t>
            </a:r>
            <a:r>
              <a:rPr lang="en-US" sz="2400" dirty="0" smtClean="0"/>
              <a:t>psychology?</a:t>
            </a:r>
          </a:p>
          <a:p>
            <a:r>
              <a:rPr lang="en-US" sz="2400" dirty="0"/>
              <a:t>Why was World War II so important in the development of social psychology in the United States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676399"/>
            <a:ext cx="4159101" cy="44851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</a:t>
            </a:r>
            <a:r>
              <a:rPr lang="en-US" sz="2400" dirty="0"/>
              <a:t>are the most important organizing concepts and perspectives </a:t>
            </a:r>
            <a:r>
              <a:rPr lang="en-US" sz="2400" dirty="0" smtClean="0"/>
              <a:t>in social </a:t>
            </a:r>
            <a:r>
              <a:rPr lang="en-US" sz="2400" dirty="0"/>
              <a:t>psychology?</a:t>
            </a:r>
          </a:p>
        </p:txBody>
      </p:sp>
    </p:spTree>
    <p:extLst>
      <p:ext uri="{BB962C8B-B14F-4D97-AF65-F5344CB8AC3E}">
        <p14:creationId xmlns:p14="http://schemas.microsoft.com/office/powerpoint/2010/main" val="601252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Sex &amp; Gender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Sex 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Biological state of being male or female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Your </a:t>
            </a:r>
            <a:r>
              <a:rPr lang="en-US" altLang="ja-JP" dirty="0" smtClean="0">
                <a:ea typeface="ＭＳ Ｐゴシック" pitchFamily="34" charset="-128"/>
              </a:rPr>
              <a:t>"plumbing"</a:t>
            </a:r>
            <a:endParaRPr lang="en-US" altLang="ja-JP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Gender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Psychological state of being masculine or feminine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Your way of relating to the world</a:t>
            </a:r>
          </a:p>
        </p:txBody>
      </p:sp>
    </p:spTree>
    <p:extLst>
      <p:ext uri="{BB962C8B-B14F-4D97-AF65-F5344CB8AC3E}">
        <p14:creationId xmlns:p14="http://schemas.microsoft.com/office/powerpoint/2010/main" val="1331182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Social Neuroscience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2286000"/>
          </a:xfrm>
        </p:spPr>
        <p:txBody>
          <a:bodyPr/>
          <a:lstStyle/>
          <a:p>
            <a:r>
              <a:rPr lang="en-US" dirty="0"/>
              <a:t>Examines the relationship between social and neural processes</a:t>
            </a:r>
          </a:p>
          <a:p>
            <a:r>
              <a:rPr lang="en-US" dirty="0"/>
              <a:t>Helps us understand which cognitive processes are involved in specific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4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0" y="4648200"/>
            <a:ext cx="7620000" cy="685800"/>
          </a:xfrm>
        </p:spPr>
        <p:txBody>
          <a:bodyPr>
            <a:normAutofit fontScale="90000"/>
          </a:bodyPr>
          <a:lstStyle/>
          <a:p>
            <a:pPr>
              <a:tabLst>
                <a:tab pos="1598613" algn="l"/>
              </a:tabLst>
            </a:pPr>
            <a:r>
              <a:rPr lang="en-US" dirty="0" smtClean="0"/>
              <a:t>Figure 1.3	Brain Regions in the Frontal Lobe Associated 	with Self Processes</a:t>
            </a:r>
            <a:endParaRPr lang="en-US" dirty="0"/>
          </a:p>
        </p:txBody>
      </p:sp>
      <p:pic>
        <p:nvPicPr>
          <p:cNvPr id="2" name="Picture Placeholder 1" descr="The primary neural source for self-awareness is the frontal lobe of the cerebral cortex, which is the wrinkled-looking front outer layer of the brain. The frontal lobe is involved in the coordination of movement and higher mental processes, such as planning, social skills, and abstract thinking. A region in the frontal lobe, the anterior cingulate cortex, is especially active when people are self-aware." title="Brain Regions in the Frontal Lobe Associated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113" y="0"/>
            <a:ext cx="6414350" cy="4568952"/>
          </a:xfrm>
        </p:spPr>
      </p:pic>
    </p:spTree>
    <p:extLst>
      <p:ext uri="{BB962C8B-B14F-4D97-AF65-F5344CB8AC3E}">
        <p14:creationId xmlns:p14="http://schemas.microsoft.com/office/powerpoint/2010/main" val="6899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Positive Psychology</a:t>
            </a:r>
          </a:p>
        </p:txBody>
      </p:sp>
      <p:sp>
        <p:nvSpPr>
          <p:cNvPr id="3277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Goals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Enrich human experience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Maximize human functioning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Includes topics such as: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Optimism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Creativity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Morality</a:t>
            </a:r>
          </a:p>
        </p:txBody>
      </p:sp>
    </p:spTree>
    <p:extLst>
      <p:ext uri="{BB962C8B-B14F-4D97-AF65-F5344CB8AC3E}">
        <p14:creationId xmlns:p14="http://schemas.microsoft.com/office/powerpoint/2010/main" val="1157121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What is Social Psychology?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Scientific inquiry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Aim: Understand and explain how your </a:t>
            </a:r>
            <a:r>
              <a:rPr lang="en-US" altLang="en-US" i="1" dirty="0" smtClean="0">
                <a:ea typeface="ＭＳ Ｐゴシック" pitchFamily="34" charset="-128"/>
              </a:rPr>
              <a:t>thoughts, feelings, and behavior</a:t>
            </a:r>
            <a:r>
              <a:rPr lang="en-US" altLang="en-US" dirty="0" smtClean="0">
                <a:ea typeface="ＭＳ Ｐゴシック" pitchFamily="34" charset="-128"/>
              </a:rPr>
              <a:t> are influenced by the </a:t>
            </a:r>
            <a:r>
              <a:rPr lang="en-US" altLang="en-US" i="1" dirty="0" smtClean="0">
                <a:ea typeface="ＭＳ Ｐゴシック" pitchFamily="34" charset="-128"/>
              </a:rPr>
              <a:t>actual, implied, or imagined</a:t>
            </a:r>
            <a:r>
              <a:rPr lang="en-US" altLang="en-US" dirty="0" smtClean="0">
                <a:ea typeface="ＭＳ Ｐゴシック" pitchFamily="34" charset="-128"/>
              </a:rPr>
              <a:t> presence of others.</a:t>
            </a:r>
          </a:p>
          <a:p>
            <a:pPr lvl="1"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94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Examples from </a:t>
            </a:r>
            <a:r>
              <a:rPr lang="en-US" altLang="en-US" dirty="0" err="1" smtClean="0">
                <a:ea typeface="ＭＳ Ｐゴシック" pitchFamily="34" charset="-128"/>
              </a:rPr>
              <a:t>Allport'</a:t>
            </a:r>
            <a:r>
              <a:rPr lang="en-US" altLang="ja-JP" dirty="0" err="1" smtClean="0">
                <a:ea typeface="ＭＳ Ｐゴシック" pitchFamily="34" charset="-128"/>
              </a:rPr>
              <a:t>s</a:t>
            </a:r>
            <a:r>
              <a:rPr lang="en-US" altLang="ja-JP" dirty="0" smtClean="0">
                <a:ea typeface="ＭＳ Ｐゴシック" pitchFamily="34" charset="-128"/>
              </a:rPr>
              <a:t> </a:t>
            </a:r>
            <a:r>
              <a:rPr lang="en-US" altLang="ja-JP" dirty="0" smtClean="0">
                <a:ea typeface="ＭＳ Ｐゴシック" pitchFamily="34" charset="-128"/>
              </a:rPr>
              <a:t>Definition</a:t>
            </a: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 smtClean="0">
                <a:ea typeface="ＭＳ Ｐゴシック" pitchFamily="34" charset="-128"/>
              </a:rPr>
              <a:t>My thoughts are affected by actual presence of others.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 smtClean="0">
                <a:ea typeface="ＭＳ Ｐゴシック" pitchFamily="34" charset="-128"/>
              </a:rPr>
              <a:t>All these students are looking at me. I hope I remember what comes next.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dirty="0" smtClean="0">
                <a:ea typeface="ＭＳ Ｐゴシック" pitchFamily="34" charset="-128"/>
              </a:rPr>
              <a:t>My feelings are affected by imagined presence of others.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 smtClean="0">
                <a:ea typeface="ＭＳ Ｐゴシック" pitchFamily="34" charset="-128"/>
              </a:rPr>
              <a:t>As I think about going out later, </a:t>
            </a:r>
            <a:r>
              <a:rPr lang="en-US" altLang="en-US" sz="2000" i="1" dirty="0" smtClean="0">
                <a:ea typeface="ＭＳ Ｐゴシック" pitchFamily="34" charset="-128"/>
              </a:rPr>
              <a:t>I'm </a:t>
            </a:r>
            <a:r>
              <a:rPr lang="en-US" altLang="en-US" sz="2000" i="1" dirty="0" smtClean="0">
                <a:ea typeface="ＭＳ Ｐゴシック" pitchFamily="34" charset="-128"/>
              </a:rPr>
              <a:t>embarrassed of what my friends might think of these clothes.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dirty="0" smtClean="0">
                <a:ea typeface="ＭＳ Ｐゴシック" pitchFamily="34" charset="-128"/>
              </a:rPr>
              <a:t>My behavior is affected by the implied presence of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i="1" dirty="0" smtClean="0">
                <a:ea typeface="ＭＳ Ｐゴシック" pitchFamily="34" charset="-128"/>
              </a:rPr>
              <a:t>Even if I </a:t>
            </a:r>
            <a:r>
              <a:rPr lang="en-US" altLang="en-US" sz="2000" i="1" dirty="0" smtClean="0">
                <a:ea typeface="ＭＳ Ｐゴシック" pitchFamily="34" charset="-128"/>
              </a:rPr>
              <a:t>can't </a:t>
            </a:r>
            <a:r>
              <a:rPr lang="en-US" altLang="en-US" sz="2000" i="1" dirty="0" smtClean="0">
                <a:ea typeface="ＭＳ Ｐゴシック" pitchFamily="34" charset="-128"/>
              </a:rPr>
              <a:t>see the TSA agent at the airport, I still </a:t>
            </a:r>
            <a:r>
              <a:rPr lang="en-US" altLang="en-US" sz="2000" i="1" dirty="0" smtClean="0">
                <a:ea typeface="ＭＳ Ｐゴシック" pitchFamily="34" charset="-128"/>
              </a:rPr>
              <a:t>don'</a:t>
            </a:r>
            <a:r>
              <a:rPr lang="en-US" altLang="ja-JP" sz="2000" i="1" dirty="0" smtClean="0">
                <a:ea typeface="ＭＳ Ｐゴシック" pitchFamily="34" charset="-128"/>
              </a:rPr>
              <a:t>t </a:t>
            </a:r>
            <a:r>
              <a:rPr lang="en-US" altLang="ja-JP" sz="2000" i="1" dirty="0" smtClean="0">
                <a:ea typeface="ＭＳ Ｐゴシック" pitchFamily="34" charset="-128"/>
              </a:rPr>
              <a:t>leave my bag unattended.</a:t>
            </a:r>
            <a:endParaRPr lang="en-US" altLang="en-US" sz="2000" i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647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More than Common Sense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Sometimes what </a:t>
            </a:r>
            <a:r>
              <a:rPr lang="en-US" altLang="en-US" dirty="0" smtClean="0">
                <a:ea typeface="ＭＳ Ｐゴシック" pitchFamily="34" charset="-128"/>
              </a:rPr>
              <a:t>"</a:t>
            </a:r>
            <a:r>
              <a:rPr lang="en-US" altLang="ja-JP" dirty="0" smtClean="0">
                <a:ea typeface="ＭＳ Ｐゴシック" pitchFamily="34" charset="-128"/>
              </a:rPr>
              <a:t>everyone knows" </a:t>
            </a:r>
            <a:r>
              <a:rPr lang="en-US" altLang="ja-JP" dirty="0" smtClean="0">
                <a:ea typeface="ＭＳ Ｐゴシック" pitchFamily="34" charset="-128"/>
              </a:rPr>
              <a:t>is pretty accurate.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Sometimes it </a:t>
            </a:r>
            <a:r>
              <a:rPr lang="en-US" altLang="en-US" dirty="0" smtClean="0">
                <a:ea typeface="ＭＳ Ｐゴシック" pitchFamily="34" charset="-128"/>
              </a:rPr>
              <a:t>isn't</a:t>
            </a:r>
            <a:r>
              <a:rPr lang="en-US" altLang="en-US" dirty="0" smtClean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You really </a:t>
            </a:r>
            <a:r>
              <a:rPr lang="en-US" altLang="en-US" dirty="0" smtClean="0">
                <a:ea typeface="ＭＳ Ｐゴシック" pitchFamily="34" charset="-128"/>
              </a:rPr>
              <a:t>can't </a:t>
            </a:r>
            <a:r>
              <a:rPr lang="en-US" altLang="en-US" dirty="0" smtClean="0">
                <a:ea typeface="ＭＳ Ｐゴシック" pitchFamily="34" charset="-128"/>
              </a:rPr>
              <a:t>tell the difference, relying only on common sense</a:t>
            </a:r>
          </a:p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Social psychology uses science to find the most reliable rules about human thought, emotion, and behavior.</a:t>
            </a:r>
          </a:p>
        </p:txBody>
      </p:sp>
    </p:spTree>
    <p:extLst>
      <p:ext uri="{BB962C8B-B14F-4D97-AF65-F5344CB8AC3E}">
        <p14:creationId xmlns:p14="http://schemas.microsoft.com/office/powerpoint/2010/main" val="2039244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Creating Reality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ea typeface="ＭＳ Ｐゴシック" pitchFamily="34" charset="-128"/>
              </a:rPr>
              <a:t>Self-fulfilling prophecy: You can make a person behave the way you expect that person to behave.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ea typeface="ＭＳ Ｐゴシック" pitchFamily="34" charset="-128"/>
              </a:rPr>
              <a:t>You </a:t>
            </a:r>
            <a:r>
              <a:rPr lang="en-US" altLang="en-US" dirty="0" smtClean="0">
                <a:ea typeface="ＭＳ Ｐゴシック" pitchFamily="34" charset="-128"/>
              </a:rPr>
              <a:t>don</a:t>
            </a:r>
            <a:r>
              <a:rPr lang="en-US" altLang="ja-JP" dirty="0" smtClean="0">
                <a:ea typeface="ＭＳ Ｐゴシック" pitchFamily="34" charset="-128"/>
              </a:rPr>
              <a:t>'t </a:t>
            </a:r>
            <a:r>
              <a:rPr lang="en-US" altLang="ja-JP" dirty="0" smtClean="0">
                <a:ea typeface="ＭＳ Ｐゴシック" pitchFamily="34" charset="-128"/>
              </a:rPr>
              <a:t>need to know you are doing it.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ea typeface="ＭＳ Ｐゴシック" pitchFamily="34" charset="-128"/>
              </a:rPr>
              <a:t>The other person </a:t>
            </a:r>
            <a:r>
              <a:rPr lang="en-US" altLang="en-US" dirty="0" smtClean="0">
                <a:ea typeface="ＭＳ Ｐゴシック" pitchFamily="34" charset="-128"/>
              </a:rPr>
              <a:t>doesn't </a:t>
            </a:r>
            <a:r>
              <a:rPr lang="en-US" altLang="en-US" dirty="0" smtClean="0">
                <a:ea typeface="ＭＳ Ｐゴシック" pitchFamily="34" charset="-128"/>
              </a:rPr>
              <a:t>need to know you are doing it.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dirty="0" smtClean="0">
                <a:ea typeface="ＭＳ Ｐゴシック" pitchFamily="34" charset="-128"/>
              </a:rPr>
              <a:t>Think about the expectations you hold about others: your roommate, your sibling, your instructor, people from another social group.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>
                <a:ea typeface="ＭＳ Ｐゴシック" pitchFamily="34" charset="-128"/>
              </a:rPr>
              <a:t>Those expectations have power even if you give them very little thought.</a:t>
            </a:r>
          </a:p>
        </p:txBody>
      </p:sp>
    </p:spTree>
    <p:extLst>
      <p:ext uri="{BB962C8B-B14F-4D97-AF65-F5344CB8AC3E}">
        <p14:creationId xmlns:p14="http://schemas.microsoft.com/office/powerpoint/2010/main" val="350898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24000" y="4648200"/>
            <a:ext cx="7620000" cy="685800"/>
          </a:xfrm>
        </p:spPr>
        <p:txBody>
          <a:bodyPr>
            <a:normAutofit fontScale="90000"/>
          </a:bodyPr>
          <a:lstStyle/>
          <a:p>
            <a:pPr>
              <a:tabLst>
                <a:tab pos="1376363" algn="l"/>
              </a:tabLst>
            </a:pPr>
            <a:r>
              <a:rPr lang="en-US" dirty="0" smtClean="0"/>
              <a:t>Figure 1.1	The Development of a Self-Fulfilling Prophecy</a:t>
            </a:r>
            <a:endParaRPr lang="en-US" dirty="0"/>
          </a:p>
        </p:txBody>
      </p:sp>
      <p:pic>
        <p:nvPicPr>
          <p:cNvPr id="9" name="Picture Placeholder 8" title="The Development of a Self-Fulfilling Prophecy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539" y="0"/>
            <a:ext cx="7433498" cy="4568952"/>
          </a:xfrm>
        </p:spPr>
      </p:pic>
    </p:spTree>
    <p:extLst>
      <p:ext uri="{BB962C8B-B14F-4D97-AF65-F5344CB8AC3E}">
        <p14:creationId xmlns:p14="http://schemas.microsoft.com/office/powerpoint/2010/main" val="301382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648200"/>
            <a:ext cx="7620000" cy="685800"/>
          </a:xfrm>
        </p:spPr>
        <p:txBody>
          <a:bodyPr>
            <a:normAutofit fontScale="90000"/>
          </a:bodyPr>
          <a:lstStyle/>
          <a:p>
            <a:pPr>
              <a:tabLst>
                <a:tab pos="1598613" algn="l"/>
              </a:tabLst>
            </a:pPr>
            <a:r>
              <a:rPr lang="en-US" dirty="0" smtClean="0"/>
              <a:t>Figure 1.2	Improvement in </a:t>
            </a:r>
            <a:r>
              <a:rPr lang="en-US" dirty="0" smtClean="0"/>
              <a:t>Schoolchildren's </a:t>
            </a:r>
            <a:r>
              <a:rPr lang="en-US" dirty="0" smtClean="0"/>
              <a:t>IQ Scores 	Due to the Self-Fulfilling Prophecy</a:t>
            </a:r>
            <a:endParaRPr lang="en-US" dirty="0"/>
          </a:p>
        </p:txBody>
      </p:sp>
      <p:pic>
        <p:nvPicPr>
          <p:cNvPr id="4" name="Picture Placeholder 3" descr="First- and second-grade students identified as “potential late bloomers” showed a significant improvement in their IQ test scores during the course of the school year." title="Improvement in Schoolchildren’s IQ Scores Due to the Self-Fulfilling Prophecy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195" y="0"/>
            <a:ext cx="7036186" cy="4568952"/>
          </a:xfrm>
        </p:spPr>
      </p:pic>
    </p:spTree>
    <p:extLst>
      <p:ext uri="{BB962C8B-B14F-4D97-AF65-F5344CB8AC3E}">
        <p14:creationId xmlns:p14="http://schemas.microsoft.com/office/powerpoint/2010/main" val="543087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Psychology and Sociology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Both fields are interested in social behavior.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Psychology: focus on individual-level variables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Thought processes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Emotional reactions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Behavioral tendencies</a:t>
            </a:r>
          </a:p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Sociology: focus on group-level variables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Status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Norms</a:t>
            </a:r>
          </a:p>
          <a:p>
            <a:pPr lvl="1" eaLnBrk="1" hangingPunct="1"/>
            <a:r>
              <a:rPr lang="en-US" altLang="en-US" smtClean="0">
                <a:ea typeface="ＭＳ Ｐゴシック" pitchFamily="34" charset="-128"/>
              </a:rPr>
              <a:t>Social roles</a:t>
            </a:r>
          </a:p>
        </p:txBody>
      </p:sp>
    </p:spTree>
    <p:extLst>
      <p:ext uri="{BB962C8B-B14F-4D97-AF65-F5344CB8AC3E}">
        <p14:creationId xmlns:p14="http://schemas.microsoft.com/office/powerpoint/2010/main" val="3237383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cPsych7e_PP_Templat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SocPsych7e_PP_Template</Template>
  <TotalTime>2427</TotalTime>
  <Words>843</Words>
  <Application>Microsoft Office PowerPoint</Application>
  <PresentationFormat>On-screen Show (4:3)</PresentationFormat>
  <Paragraphs>116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SocPsych7e_PP_Template</vt:lpstr>
      <vt:lpstr>Chapter 1:  Introducing Social Psychology</vt:lpstr>
      <vt:lpstr>Learning Objectives </vt:lpstr>
      <vt:lpstr>What is Social Psychology?</vt:lpstr>
      <vt:lpstr>Examples from Allport's Definition</vt:lpstr>
      <vt:lpstr>More than Common Sense</vt:lpstr>
      <vt:lpstr>Creating Reality</vt:lpstr>
      <vt:lpstr>Figure 1.1 The Development of a Self-Fulfilling Prophecy</vt:lpstr>
      <vt:lpstr>Figure 1.2 Improvement in Schoolchildren's IQ Scores  Due to the Self-Fulfilling Prophecy</vt:lpstr>
      <vt:lpstr>Psychology and Sociology</vt:lpstr>
      <vt:lpstr>History of Social Psychology</vt:lpstr>
      <vt:lpstr>Coming of Age</vt:lpstr>
      <vt:lpstr>Rapid Expansion</vt:lpstr>
      <vt:lpstr>Movements in  Contemporary Social Psychology</vt:lpstr>
      <vt:lpstr>The Self</vt:lpstr>
      <vt:lpstr>Self-Serving Bias</vt:lpstr>
      <vt:lpstr>Two Ways of Thinking</vt:lpstr>
      <vt:lpstr>Culture Shapes Social Behavior</vt:lpstr>
      <vt:lpstr>Two Key Social Belief Systems</vt:lpstr>
      <vt:lpstr>Evolutionary Psychology</vt:lpstr>
      <vt:lpstr>Sex &amp; Gender</vt:lpstr>
      <vt:lpstr>Use of Social Neuroscience</vt:lpstr>
      <vt:lpstr>Figure 1.3 Brain Regions in the Frontal Lobe Associated  with Self Processes</vt:lpstr>
      <vt:lpstr>Positive Psychology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Psychology 7th Edition</dc:title>
  <dc:creator>OrderDesk</dc:creator>
  <cp:lastModifiedBy>Shannon.C</cp:lastModifiedBy>
  <cp:revision>8</cp:revision>
  <dcterms:created xsi:type="dcterms:W3CDTF">2015-07-23T23:19:04Z</dcterms:created>
  <dcterms:modified xsi:type="dcterms:W3CDTF">2015-08-19T16:04:09Z</dcterms:modified>
</cp:coreProperties>
</file>