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58" r:id="rId3"/>
    <p:sldId id="259" r:id="rId4"/>
    <p:sldId id="262" r:id="rId5"/>
    <p:sldId id="263" r:id="rId6"/>
    <p:sldId id="264" r:id="rId7"/>
    <p:sldId id="265" r:id="rId8"/>
    <p:sldId id="261" r:id="rId9"/>
    <p:sldId id="266" r:id="rId10"/>
    <p:sldId id="267" r:id="rId11"/>
    <p:sldId id="268" r:id="rId12"/>
    <p:sldId id="269" r:id="rId13"/>
    <p:sldId id="272" r:id="rId14"/>
    <p:sldId id="273" r:id="rId15"/>
    <p:sldId id="274" r:id="rId16"/>
    <p:sldId id="270" r:id="rId17"/>
    <p:sldId id="275" r:id="rId18"/>
    <p:sldId id="271"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6" autoAdjust="0"/>
    <p:restoredTop sz="99805" autoAdjust="0"/>
  </p:normalViewPr>
  <p:slideViewPr>
    <p:cSldViewPr>
      <p:cViewPr varScale="1">
        <p:scale>
          <a:sx n="90" d="100"/>
          <a:sy n="90" d="100"/>
        </p:scale>
        <p:origin x="-102" y="-5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0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6BE5C-2988-48F8-9B04-9680E88D12A4}"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3E4721-F0A0-4F43-A492-098E99A7DC60}" type="slidenum">
              <a:rPr lang="en-US" smtClean="0"/>
              <a:t>‹#›</a:t>
            </a:fld>
            <a:endParaRPr lang="en-US"/>
          </a:p>
        </p:txBody>
      </p:sp>
    </p:spTree>
    <p:extLst>
      <p:ext uri="{BB962C8B-B14F-4D97-AF65-F5344CB8AC3E}">
        <p14:creationId xmlns:p14="http://schemas.microsoft.com/office/powerpoint/2010/main" val="5002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8610B-2B58-40B1-8F5A-95C70A2D24FF}"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36256-B1FD-4668-B017-4ABAE6FDB773}" type="slidenum">
              <a:rPr lang="en-US" smtClean="0"/>
              <a:t>‹#›</a:t>
            </a:fld>
            <a:endParaRPr lang="en-US"/>
          </a:p>
        </p:txBody>
      </p:sp>
    </p:spTree>
    <p:extLst>
      <p:ext uri="{BB962C8B-B14F-4D97-AF65-F5344CB8AC3E}">
        <p14:creationId xmlns:p14="http://schemas.microsoft.com/office/powerpoint/2010/main" val="5922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256-B1FD-4668-B017-4ABAE6FDB773}" type="slidenum">
              <a:rPr lang="en-US" smtClean="0"/>
              <a:t>1</a:t>
            </a:fld>
            <a:endParaRPr lang="en-US"/>
          </a:p>
        </p:txBody>
      </p:sp>
    </p:spTree>
    <p:extLst>
      <p:ext uri="{BB962C8B-B14F-4D97-AF65-F5344CB8AC3E}">
        <p14:creationId xmlns:p14="http://schemas.microsoft.com/office/powerpoint/2010/main" val="34654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bg>
      <p:bgRef idx="1003">
        <a:schemeClr val="bg1"/>
      </p:bgRef>
    </p:bg>
    <p:spTree>
      <p:nvGrpSpPr>
        <p:cNvPr id="1" name=""/>
        <p:cNvGrpSpPr/>
        <p:nvPr/>
      </p:nvGrpSpPr>
      <p:grpSpPr>
        <a:xfrm>
          <a:off x="0" y="0"/>
          <a:ext cx="0" cy="0"/>
          <a:chOff x="0" y="0"/>
          <a:chExt cx="0" cy="0"/>
        </a:xfrm>
      </p:grpSpPr>
      <p:sp>
        <p:nvSpPr>
          <p:cNvPr id="7" name="Rectangle 6"/>
          <p:cNvSpPr/>
          <p:nvPr/>
        </p:nvSpPr>
        <p:spPr bwMode="white">
          <a:xfrm>
            <a:off x="2689" y="6858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12551" y="7620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4800" b="1" dirty="0"/>
          </a:p>
        </p:txBody>
      </p:sp>
      <p:sp>
        <p:nvSpPr>
          <p:cNvPr id="9" name="Rectangle 8"/>
          <p:cNvSpPr/>
          <p:nvPr/>
        </p:nvSpPr>
        <p:spPr>
          <a:xfrm>
            <a:off x="1374289" y="7620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4289" y="762000"/>
            <a:ext cx="7769711" cy="990600"/>
          </a:xfrm>
        </p:spPr>
        <p:txBody>
          <a:bodyPr/>
          <a:lstStyle>
            <a:lvl1pPr marL="55563" indent="0" algn="l" defTabSz="1371600">
              <a:buNone/>
              <a:defRPr sz="4400" b="0" cap="none" baseline="0">
                <a:solidFill>
                  <a:srgbClr val="FFFFFF"/>
                </a:solidFill>
              </a:defRPr>
            </a:lvl1pPr>
          </a:lstStyle>
          <a:p>
            <a:r>
              <a:rPr kumimoji="0" lang="en-US" dirty="0" smtClean="0"/>
              <a:t>Chapter {XX}: {Title}</a:t>
            </a:r>
            <a:endParaRPr kumimoji="0" lang="en-US" dirty="0"/>
          </a:p>
        </p:txBody>
      </p:sp>
      <p:sp>
        <p:nvSpPr>
          <p:cNvPr id="15" name="Picture Placeholder 2"/>
          <p:cNvSpPr>
            <a:spLocks noGrp="1"/>
          </p:cNvSpPr>
          <p:nvPr>
            <p:ph type="pic" idx="1"/>
          </p:nvPr>
        </p:nvSpPr>
        <p:spPr>
          <a:xfrm>
            <a:off x="0" y="1752600"/>
            <a:ext cx="9144000" cy="4339814"/>
          </a:xfrm>
          <a:solidFill>
            <a:schemeClr val="accent1">
              <a:tint val="40000"/>
            </a:schemeClr>
          </a:solidFill>
          <a:ln>
            <a:noFill/>
          </a:ln>
        </p:spPr>
        <p:txBody>
          <a:bodyPr/>
          <a:lstStyle>
            <a:lvl1pPr marL="0" indent="0">
              <a:buNone/>
              <a:defRPr sz="3200"/>
            </a:lvl1pPr>
            <a:lvl5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lvl5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kumimoji="0" lang="en-US" dirty="0" smtClean="0"/>
              <a:t>Learning Objectives</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ap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baseline="0"/>
            </a:lvl1pPr>
          </a:lstStyle>
          <a:p>
            <a:r>
              <a:rPr kumimoji="0" lang="en-US" dirty="0" smtClean="0"/>
              <a:t>{Heading (Number &amp; Name)}</a:t>
            </a:r>
            <a:endParaRPr kumimoji="0" lang="en-US" dirty="0"/>
          </a:p>
        </p:txBody>
      </p:sp>
      <p:sp>
        <p:nvSpPr>
          <p:cNvPr id="8" name="Content Placeholder 7"/>
          <p:cNvSpPr>
            <a:spLocks noGrp="1"/>
          </p:cNvSpPr>
          <p:nvPr>
            <p:ph sz="quarter" idx="1"/>
          </p:nvPr>
        </p:nvSpPr>
        <p:spPr>
          <a:xfrm>
            <a:off x="612648" y="1600200"/>
            <a:ext cx="81534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ctr">
              <a:buNone/>
              <a:defRPr sz="4400" b="0" baseline="0"/>
            </a:lvl1pPr>
          </a:lstStyle>
          <a:p>
            <a:r>
              <a:rPr kumimoji="0" lang="en-US" dirty="0" smtClean="0"/>
              <a:t>Chapter Summary</a:t>
            </a:r>
            <a:endParaRPr kumimoji="0" lang="en-US" dirty="0"/>
          </a:p>
        </p:txBody>
      </p:sp>
      <p:sp>
        <p:nvSpPr>
          <p:cNvPr id="9" name="Content Placeholder 8"/>
          <p:cNvSpPr>
            <a:spLocks noGrp="1"/>
          </p:cNvSpPr>
          <p:nvPr>
            <p:ph sz="quarter" idx="1"/>
          </p:nvPr>
        </p:nvSpPr>
        <p:spPr>
          <a:xfrm>
            <a:off x="1295400" y="1676400"/>
            <a:ext cx="7467600" cy="44958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Box 3"/>
          <p:cNvSpPr txBox="1"/>
          <p:nvPr userDrawn="1"/>
        </p:nvSpPr>
        <p:spPr>
          <a:xfrm>
            <a:off x="838200" y="3200400"/>
            <a:ext cx="1828800" cy="369332"/>
          </a:xfrm>
          <a:prstGeom prst="rect">
            <a:avLst/>
          </a:prstGeom>
          <a:noFill/>
        </p:spPr>
        <p:txBody>
          <a:bodyPr wrap="square" rtlCol="0">
            <a:spAutoFit/>
          </a:bodyPr>
          <a:lstStyle/>
          <a:p>
            <a:endParaRPr lang="en-US" dirty="0"/>
          </a:p>
        </p:txBody>
      </p:sp>
      <p:sp>
        <p:nvSpPr>
          <p:cNvPr id="10" name="Rectangle 9"/>
          <p:cNvSpPr/>
          <p:nvPr userDrawn="1"/>
        </p:nvSpPr>
        <p:spPr>
          <a:xfrm>
            <a:off x="609600" y="1648522"/>
            <a:ext cx="533400" cy="452367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wordArtVert" anchor="ctr"/>
          <a:lstStyle/>
          <a:p>
            <a:pPr algn="ctr" eaLnBrk="1" latinLnBrk="0" hangingPunct="1"/>
            <a:r>
              <a:rPr kumimoji="0" lang="en-US" sz="1600" dirty="0" smtClean="0"/>
              <a:t>FINAL</a:t>
            </a:r>
            <a:r>
              <a:rPr kumimoji="0" lang="en-US" sz="1600" baseline="0" dirty="0" smtClean="0"/>
              <a:t> THOUGHTS</a:t>
            </a:r>
            <a:endParaRPr kumimoji="0" lang="en-US" sz="16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545336" y="4648200"/>
            <a:ext cx="7589520" cy="728472"/>
          </a:xfrm>
        </p:spPr>
        <p:txBody>
          <a:bodyPr anchor="ctr"/>
          <a:lstStyle>
            <a:lvl1pPr algn="l">
              <a:buNone/>
              <a:defRPr sz="2800" b="0" baseline="0">
                <a:solidFill>
                  <a:srgbClr val="FFFFFF"/>
                </a:solidFill>
              </a:defRPr>
            </a:lvl1pPr>
          </a:lstStyle>
          <a:p>
            <a:r>
              <a:rPr kumimoji="0" lang="en-US" dirty="0" smtClean="0"/>
              <a:t>Image {X.X}	{Caption}</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bg1"/>
          </a:solidFill>
          <a:ln>
            <a:noFill/>
          </a:ln>
        </p:spPr>
        <p:txBody>
          <a:bodyPr/>
          <a:lstStyle>
            <a:lvl1pPr marL="0" indent="0">
              <a:buNone/>
              <a:defRPr sz="3200"/>
            </a:lvl1pPr>
          </a:lstStyle>
          <a:p>
            <a:r>
              <a:rPr kumimoji="0" lang="en-US" smtClean="0"/>
              <a:t>Drag picture to placeholder or click icon to add</a:t>
            </a:r>
            <a:endParaRPr kumimoji="0" lang="en-US" dirty="0"/>
          </a:p>
        </p:txBody>
      </p:sp>
      <p:sp>
        <p:nvSpPr>
          <p:cNvPr id="15" name="TextBox 14"/>
          <p:cNvSpPr txBox="1"/>
          <p:nvPr userDrawn="1"/>
        </p:nvSpPr>
        <p:spPr>
          <a:xfrm>
            <a:off x="6553200" y="6100551"/>
            <a:ext cx="24384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p>
        </p:txBody>
      </p:sp>
      <p:sp>
        <p:nvSpPr>
          <p:cNvPr id="12" name="TextBox 11"/>
          <p:cNvSpPr txBox="1"/>
          <p:nvPr userDrawn="1"/>
        </p:nvSpPr>
        <p:spPr>
          <a:xfrm>
            <a:off x="1522253" y="6177495"/>
            <a:ext cx="4779264" cy="523220"/>
          </a:xfrm>
          <a:prstGeom prst="rect">
            <a:avLst/>
          </a:prstGeom>
          <a:noFill/>
        </p:spPr>
        <p:txBody>
          <a:bodyPr wrap="square" rtlCol="0" anchor="ctr">
            <a:spAutoFit/>
          </a:bodyPr>
          <a:lstStyle/>
          <a:p>
            <a:pPr algn="l"/>
            <a:r>
              <a:rPr lang="en-US" sz="1600" baseline="0" dirty="0" smtClean="0">
                <a:solidFill>
                  <a:srgbClr val="002060"/>
                </a:solidFill>
              </a:rPr>
              <a:t>Essentials of Psychology, 5th Edition</a:t>
            </a:r>
          </a:p>
          <a:p>
            <a:pPr algn="l"/>
            <a:r>
              <a:rPr lang="en-US" sz="1200" baseline="0" dirty="0" smtClean="0">
                <a:solidFill>
                  <a:srgbClr val="002060"/>
                </a:solidFill>
              </a:rPr>
              <a:t>Stephen L. </a:t>
            </a:r>
            <a:r>
              <a:rPr lang="en-US" sz="1200" baseline="0" dirty="0" err="1" smtClean="0">
                <a:solidFill>
                  <a:srgbClr val="002060"/>
                </a:solidFill>
              </a:rPr>
              <a:t>Franzoi</a:t>
            </a:r>
            <a:r>
              <a:rPr lang="en-US" sz="1200" baseline="0" dirty="0" smtClean="0">
                <a:solidFill>
                  <a:srgbClr val="002060"/>
                </a:solidFill>
              </a:rPr>
              <a:t> </a:t>
            </a:r>
            <a:r>
              <a:rPr lang="en-US" sz="1200" dirty="0" smtClean="0">
                <a:solidFill>
                  <a:srgbClr val="002060"/>
                </a:solidFill>
              </a:rPr>
              <a:t>©2014</a:t>
            </a:r>
            <a:endParaRPr lang="en-US" sz="120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590550" y="1600200"/>
            <a:ext cx="8175498" cy="452657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6858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sz="1100"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extBox 4"/>
          <p:cNvSpPr txBox="1"/>
          <p:nvPr/>
        </p:nvSpPr>
        <p:spPr>
          <a:xfrm>
            <a:off x="6476999" y="6092655"/>
            <a:ext cx="2497873" cy="677108"/>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endParaRPr lang="en-US" dirty="0"/>
          </a:p>
        </p:txBody>
      </p:sp>
      <p:sp>
        <p:nvSpPr>
          <p:cNvPr id="10" name="TextBox 9"/>
          <p:cNvSpPr txBox="1"/>
          <p:nvPr/>
        </p:nvSpPr>
        <p:spPr>
          <a:xfrm>
            <a:off x="533400" y="6138822"/>
            <a:ext cx="5353050" cy="584775"/>
          </a:xfrm>
          <a:prstGeom prst="rect">
            <a:avLst/>
          </a:prstGeom>
          <a:noFill/>
        </p:spPr>
        <p:txBody>
          <a:bodyPr wrap="square" rtlCol="0" anchor="ctr">
            <a:spAutoFit/>
          </a:bodyPr>
          <a:lstStyle/>
          <a:p>
            <a:pPr algn="l"/>
            <a:r>
              <a:rPr lang="en-US" baseline="0" dirty="0" smtClean="0">
                <a:solidFill>
                  <a:srgbClr val="002060"/>
                </a:solidFill>
              </a:rPr>
              <a:t>Essentials of Psychology, 5th Edition</a:t>
            </a:r>
          </a:p>
          <a:p>
            <a:pPr algn="l"/>
            <a:r>
              <a:rPr lang="en-US" sz="1400" baseline="0" dirty="0" smtClean="0">
                <a:solidFill>
                  <a:srgbClr val="002060"/>
                </a:solidFill>
              </a:rPr>
              <a:t>Stephen L. </a:t>
            </a:r>
            <a:r>
              <a:rPr lang="en-US" sz="1400" baseline="0" dirty="0" err="1" smtClean="0">
                <a:solidFill>
                  <a:srgbClr val="002060"/>
                </a:solidFill>
              </a:rPr>
              <a:t>Franzoi</a:t>
            </a:r>
            <a:r>
              <a:rPr lang="en-US" sz="1400" baseline="0" dirty="0" smtClean="0">
                <a:solidFill>
                  <a:srgbClr val="002060"/>
                </a:solidFill>
              </a:rPr>
              <a:t> </a:t>
            </a:r>
            <a:r>
              <a:rPr lang="en-US" sz="1400" dirty="0" smtClean="0">
                <a:solidFill>
                  <a:srgbClr val="002060"/>
                </a:solidFill>
              </a:rPr>
              <a:t>©2014</a:t>
            </a:r>
            <a:endParaRPr lang="en-US" sz="1400" dirty="0">
              <a:solidFill>
                <a:srgbClr val="00206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8" r:id="rId4"/>
    <p:sldLayoutId id="2147483669" r:id="rId5"/>
    <p:sldLayoutId id="2147483665" r:id="rId6"/>
  </p:sldLayoutIdLst>
  <p:timing>
    <p:tnLst>
      <p:par>
        <p:cTn id="1" dur="indefinite" restart="never" nodeType="tmRoot"/>
      </p:par>
    </p:tnLst>
  </p:timing>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Chapter 14: Understanding Social Behavior</a:t>
            </a:r>
            <a:endParaRPr lang="en-US" sz="3400" dirty="0"/>
          </a:p>
        </p:txBody>
      </p:sp>
      <p:pic>
        <p:nvPicPr>
          <p:cNvPr id="3" name="Picture Placeholder 2" title="&quot;&quot;"/>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6258" r="-86258"/>
          <a:stretch>
            <a:fillRect/>
          </a:stretch>
        </p:blipFill>
        <p:spPr/>
      </p:pic>
    </p:spTree>
    <p:extLst>
      <p:ext uri="{BB962C8B-B14F-4D97-AF65-F5344CB8AC3E}">
        <p14:creationId xmlns:p14="http://schemas.microsoft.com/office/powerpoint/2010/main" val="375113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 </a:t>
            </a:r>
            <a:r>
              <a:rPr lang="en-US" sz="2000" dirty="0"/>
              <a:t>(Slide </a:t>
            </a:r>
            <a:r>
              <a:rPr lang="en-US" sz="2000" dirty="0" smtClean="0"/>
              <a:t>2 of 3)</a:t>
            </a:r>
            <a:endParaRPr lang="en-US" sz="2000" dirty="0"/>
          </a:p>
        </p:txBody>
      </p:sp>
      <p:sp>
        <p:nvSpPr>
          <p:cNvPr id="3" name="Content Placeholder 2"/>
          <p:cNvSpPr>
            <a:spLocks noGrp="1"/>
          </p:cNvSpPr>
          <p:nvPr>
            <p:ph sz="quarter" idx="1"/>
          </p:nvPr>
        </p:nvSpPr>
        <p:spPr/>
        <p:txBody>
          <a:bodyPr/>
          <a:lstStyle/>
          <a:p>
            <a:r>
              <a:rPr lang="en-US" dirty="0"/>
              <a:t>People take one of two cognitive routes in processing persuasive messages.</a:t>
            </a:r>
          </a:p>
          <a:p>
            <a:pPr lvl="1"/>
            <a:r>
              <a:rPr lang="en-US" sz="2400" dirty="0" smtClean="0"/>
              <a:t>Persuasion: the </a:t>
            </a:r>
            <a:r>
              <a:rPr lang="en-US" sz="2400" dirty="0"/>
              <a:t>process of consciously attempting to change attitudes through the transmission of some message</a:t>
            </a:r>
          </a:p>
          <a:p>
            <a:pPr lvl="1"/>
            <a:r>
              <a:rPr lang="en-US" sz="2400" dirty="0"/>
              <a:t>Elaboration likelihood </a:t>
            </a:r>
            <a:r>
              <a:rPr lang="en-US" sz="2400" dirty="0" smtClean="0"/>
              <a:t>model: </a:t>
            </a:r>
            <a:r>
              <a:rPr lang="en-US" sz="2400" dirty="0"/>
              <a:t>theory that there are two ways in which persuasive messages can cause attitude change, each differing in the amount of cognitive effort or elaboration they </a:t>
            </a:r>
            <a:r>
              <a:rPr lang="en-US" sz="2400" dirty="0" smtClean="0"/>
              <a:t>require</a:t>
            </a:r>
            <a:endParaRPr lang="en-US" sz="2400" dirty="0"/>
          </a:p>
        </p:txBody>
      </p:sp>
    </p:spTree>
    <p:extLst>
      <p:ext uri="{BB962C8B-B14F-4D97-AF65-F5344CB8AC3E}">
        <p14:creationId xmlns:p14="http://schemas.microsoft.com/office/powerpoint/2010/main" val="306115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14-4: Two Routes to Persuasion</a:t>
            </a:r>
            <a:endParaRPr lang="en-US" dirty="0"/>
          </a:p>
        </p:txBody>
      </p:sp>
      <p:pic>
        <p:nvPicPr>
          <p:cNvPr id="4" name="Picture Placeholder 3" descr="The elaboration likelihood model describes how people evaluate a persuasive message based on their ability and motivation to analyze its content. As the likelihood of thinking about the attitude object increases, central-route processing is more likely to determine whether attitude change occurs. In contrast, as the likelihood of thinking about the attitude-object decreases, peripheral route processing becomes more likely. Of the two routes to persuasion, which secures the most enduring attitude change?" title="Two Routes to Persuasion"/>
          <p:cNvPicPr>
            <a:picLocks noGrp="1" noChangeAspect="1"/>
          </p:cNvPicPr>
          <p:nvPr>
            <p:ph type="pic" idx="1"/>
          </p:nvPr>
        </p:nvPicPr>
        <p:blipFill>
          <a:blip r:embed="rId2">
            <a:extLst>
              <a:ext uri="{28A0092B-C50C-407E-A947-70E740481C1C}">
                <a14:useLocalDpi xmlns:a14="http://schemas.microsoft.com/office/drawing/2010/main" val="0"/>
              </a:ext>
            </a:extLst>
          </a:blip>
          <a:srcRect l="-51936" r="-51936"/>
          <a:stretch>
            <a:fillRect/>
          </a:stretch>
        </p:blipFill>
        <p:spPr/>
      </p:pic>
    </p:spTree>
    <p:extLst>
      <p:ext uri="{BB962C8B-B14F-4D97-AF65-F5344CB8AC3E}">
        <p14:creationId xmlns:p14="http://schemas.microsoft.com/office/powerpoint/2010/main" val="312967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 </a:t>
            </a:r>
            <a:r>
              <a:rPr lang="en-US" sz="2000" dirty="0"/>
              <a:t>(Slide </a:t>
            </a:r>
            <a:r>
              <a:rPr lang="en-US" sz="2000" dirty="0" smtClean="0"/>
              <a:t>3 </a:t>
            </a:r>
            <a:r>
              <a:rPr lang="en-US" sz="2000" dirty="0"/>
              <a:t>of 3)</a:t>
            </a:r>
          </a:p>
        </p:txBody>
      </p:sp>
      <p:sp>
        <p:nvSpPr>
          <p:cNvPr id="3" name="Content Placeholder 2"/>
          <p:cNvSpPr>
            <a:spLocks noGrp="1"/>
          </p:cNvSpPr>
          <p:nvPr>
            <p:ph sz="quarter" idx="1"/>
          </p:nvPr>
        </p:nvSpPr>
        <p:spPr/>
        <p:txBody>
          <a:bodyPr/>
          <a:lstStyle/>
          <a:p>
            <a:r>
              <a:rPr lang="en-US" dirty="0"/>
              <a:t>The need for cognitive consistency can lead to attitude change.</a:t>
            </a:r>
          </a:p>
          <a:p>
            <a:pPr lvl="1"/>
            <a:r>
              <a:rPr lang="en-US" sz="2400" dirty="0"/>
              <a:t>Cognitive </a:t>
            </a:r>
            <a:r>
              <a:rPr lang="en-US" sz="2400" dirty="0" smtClean="0"/>
              <a:t>dissonance: a </a:t>
            </a:r>
            <a:r>
              <a:rPr lang="en-US" sz="2400" dirty="0"/>
              <a:t>feeling of discomfort caused by performing an action inconsistent with one’s </a:t>
            </a:r>
            <a:r>
              <a:rPr lang="en-US" sz="2400" dirty="0" smtClean="0"/>
              <a:t>attitudes</a:t>
            </a:r>
            <a:endParaRPr lang="en-US" sz="2400" dirty="0"/>
          </a:p>
        </p:txBody>
      </p:sp>
    </p:spTree>
    <p:extLst>
      <p:ext uri="{BB962C8B-B14F-4D97-AF65-F5344CB8AC3E}">
        <p14:creationId xmlns:p14="http://schemas.microsoft.com/office/powerpoint/2010/main" val="6945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Influence </a:t>
            </a:r>
            <a:r>
              <a:rPr lang="en-US" sz="2000" dirty="0" smtClean="0"/>
              <a:t>(Slide 1 of 3)</a:t>
            </a:r>
            <a:endParaRPr lang="en-US" sz="2000" dirty="0"/>
          </a:p>
        </p:txBody>
      </p:sp>
      <p:sp>
        <p:nvSpPr>
          <p:cNvPr id="3" name="Content Placeholder 2"/>
          <p:cNvSpPr>
            <a:spLocks noGrp="1"/>
          </p:cNvSpPr>
          <p:nvPr>
            <p:ph sz="quarter" idx="1"/>
          </p:nvPr>
        </p:nvSpPr>
        <p:spPr/>
        <p:txBody>
          <a:bodyPr/>
          <a:lstStyle/>
          <a:p>
            <a:r>
              <a:rPr lang="en-US" dirty="0"/>
              <a:t>Social </a:t>
            </a:r>
            <a:r>
              <a:rPr lang="en-US" dirty="0" smtClean="0"/>
              <a:t>influence: the </a:t>
            </a:r>
            <a:r>
              <a:rPr lang="en-US" dirty="0"/>
              <a:t>exercise of social power by a person or group to change the attitudes or behavior of others in a certain </a:t>
            </a:r>
            <a:r>
              <a:rPr lang="en-US" dirty="0" smtClean="0"/>
              <a:t>direction</a:t>
            </a:r>
            <a:endParaRPr lang="en-US" dirty="0"/>
          </a:p>
          <a:p>
            <a:r>
              <a:rPr lang="en-US" dirty="0"/>
              <a:t>Asch’s research demonstrates the power of conformity pressure.</a:t>
            </a:r>
          </a:p>
          <a:p>
            <a:pPr lvl="1"/>
            <a:r>
              <a:rPr lang="en-US" sz="2400" dirty="0" smtClean="0"/>
              <a:t>Conformity: a </a:t>
            </a:r>
            <a:r>
              <a:rPr lang="en-US" sz="2400" dirty="0"/>
              <a:t>yielding to perceived group </a:t>
            </a:r>
            <a:r>
              <a:rPr lang="en-US" sz="2400" dirty="0" smtClean="0"/>
              <a:t>pressure</a:t>
            </a:r>
            <a:endParaRPr lang="en-US" sz="2400" dirty="0"/>
          </a:p>
        </p:txBody>
      </p:sp>
    </p:spTree>
    <p:extLst>
      <p:ext uri="{BB962C8B-B14F-4D97-AF65-F5344CB8AC3E}">
        <p14:creationId xmlns:p14="http://schemas.microsoft.com/office/powerpoint/2010/main" val="2435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Influence </a:t>
            </a:r>
            <a:r>
              <a:rPr lang="en-US" sz="2000" dirty="0"/>
              <a:t>(Slide </a:t>
            </a:r>
            <a:r>
              <a:rPr lang="en-US" sz="2000" dirty="0" smtClean="0"/>
              <a:t>2 </a:t>
            </a:r>
            <a:r>
              <a:rPr lang="en-US" sz="2000" dirty="0"/>
              <a:t>of 3)</a:t>
            </a:r>
            <a:endParaRPr lang="en-US" dirty="0"/>
          </a:p>
        </p:txBody>
      </p:sp>
      <p:sp>
        <p:nvSpPr>
          <p:cNvPr id="3" name="Content Placeholder 2"/>
          <p:cNvSpPr>
            <a:spLocks noGrp="1"/>
          </p:cNvSpPr>
          <p:nvPr>
            <p:ph sz="quarter" idx="1"/>
          </p:nvPr>
        </p:nvSpPr>
        <p:spPr/>
        <p:txBody>
          <a:bodyPr/>
          <a:lstStyle/>
          <a:p>
            <a:r>
              <a:rPr lang="en-US" dirty="0"/>
              <a:t>Factors that influence </a:t>
            </a:r>
            <a:r>
              <a:rPr lang="en-US" dirty="0" smtClean="0"/>
              <a:t>conformity:</a:t>
            </a:r>
            <a:endParaRPr lang="en-US" dirty="0"/>
          </a:p>
          <a:p>
            <a:pPr lvl="1"/>
            <a:r>
              <a:rPr lang="en-US" sz="2400" dirty="0"/>
              <a:t>Group size</a:t>
            </a:r>
          </a:p>
          <a:p>
            <a:pPr lvl="1"/>
            <a:r>
              <a:rPr lang="en-US" sz="2400" dirty="0"/>
              <a:t>Group cohesiveness</a:t>
            </a:r>
          </a:p>
          <a:p>
            <a:pPr lvl="1"/>
            <a:r>
              <a:rPr lang="en-US" sz="2400" dirty="0"/>
              <a:t>Social support</a:t>
            </a:r>
          </a:p>
          <a:p>
            <a:pPr lvl="1"/>
            <a:r>
              <a:rPr lang="en-US" sz="2400" dirty="0"/>
              <a:t>Desire for personal control</a:t>
            </a:r>
          </a:p>
          <a:p>
            <a:pPr lvl="1"/>
            <a:r>
              <a:rPr lang="en-US" sz="2400" dirty="0" smtClean="0"/>
              <a:t>Culture</a:t>
            </a:r>
          </a:p>
          <a:p>
            <a:endParaRPr lang="en-US" dirty="0"/>
          </a:p>
        </p:txBody>
      </p:sp>
    </p:spTree>
    <p:extLst>
      <p:ext uri="{BB962C8B-B14F-4D97-AF65-F5344CB8AC3E}">
        <p14:creationId xmlns:p14="http://schemas.microsoft.com/office/powerpoint/2010/main" val="383495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Influence </a:t>
            </a:r>
            <a:r>
              <a:rPr lang="en-US" sz="2000" dirty="0"/>
              <a:t>(Slide </a:t>
            </a:r>
            <a:r>
              <a:rPr lang="en-US" sz="2000" dirty="0" smtClean="0"/>
              <a:t>3 </a:t>
            </a:r>
            <a:r>
              <a:rPr lang="en-US" sz="2000" dirty="0"/>
              <a:t>of 3)</a:t>
            </a:r>
            <a:endParaRPr lang="en-US" dirty="0"/>
          </a:p>
        </p:txBody>
      </p:sp>
      <p:sp>
        <p:nvSpPr>
          <p:cNvPr id="3" name="Content Placeholder 2"/>
          <p:cNvSpPr>
            <a:spLocks noGrp="1"/>
          </p:cNvSpPr>
          <p:nvPr>
            <p:ph sz="quarter" idx="1"/>
          </p:nvPr>
        </p:nvSpPr>
        <p:spPr/>
        <p:txBody>
          <a:bodyPr/>
          <a:lstStyle/>
          <a:p>
            <a:r>
              <a:rPr lang="en-US" dirty="0"/>
              <a:t>Compliance is influenced by mood, reciprocity, and reason-giving.</a:t>
            </a:r>
          </a:p>
          <a:p>
            <a:pPr lvl="1"/>
            <a:r>
              <a:rPr lang="en-US" sz="2400" dirty="0" smtClean="0"/>
              <a:t>Compliance: publicly </a:t>
            </a:r>
            <a:r>
              <a:rPr lang="en-US" sz="2400" dirty="0"/>
              <a:t>acting in accord with a direct request</a:t>
            </a:r>
          </a:p>
          <a:p>
            <a:pPr lvl="1"/>
            <a:r>
              <a:rPr lang="en-US" sz="2400" dirty="0"/>
              <a:t>Reciprocity </a:t>
            </a:r>
            <a:r>
              <a:rPr lang="en-US" sz="2400" dirty="0" smtClean="0"/>
              <a:t>norm: the </a:t>
            </a:r>
            <a:r>
              <a:rPr lang="en-US" sz="2400" dirty="0"/>
              <a:t>expectation that one should return a favor or a good </a:t>
            </a:r>
            <a:r>
              <a:rPr lang="en-US" sz="2400" dirty="0" smtClean="0"/>
              <a:t>deed</a:t>
            </a:r>
          </a:p>
          <a:p>
            <a:r>
              <a:rPr lang="en-US" dirty="0" err="1"/>
              <a:t>Milgram’s</a:t>
            </a:r>
            <a:r>
              <a:rPr lang="en-US" dirty="0"/>
              <a:t> research demonstrates that people often obey destructive orders. </a:t>
            </a:r>
          </a:p>
          <a:p>
            <a:pPr lvl="1"/>
            <a:r>
              <a:rPr lang="en-US" sz="2400" dirty="0" smtClean="0"/>
              <a:t>Obedience: the </a:t>
            </a:r>
            <a:r>
              <a:rPr lang="en-US" sz="2400" dirty="0"/>
              <a:t>performance of an action in response to a direct </a:t>
            </a:r>
            <a:r>
              <a:rPr lang="en-US" sz="2400" dirty="0" smtClean="0"/>
              <a:t>order</a:t>
            </a:r>
            <a:endParaRPr lang="en-US" sz="2400" dirty="0"/>
          </a:p>
        </p:txBody>
      </p:sp>
    </p:spTree>
    <p:extLst>
      <p:ext uri="{BB962C8B-B14F-4D97-AF65-F5344CB8AC3E}">
        <p14:creationId xmlns:p14="http://schemas.microsoft.com/office/powerpoint/2010/main" val="428708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Hurting and Helping Others </a:t>
            </a:r>
            <a:r>
              <a:rPr lang="en-US" sz="2200" dirty="0" smtClean="0"/>
              <a:t>(Slide 1 of 3)</a:t>
            </a:r>
            <a:endParaRPr lang="en-US" sz="2200" dirty="0"/>
          </a:p>
        </p:txBody>
      </p:sp>
      <p:sp>
        <p:nvSpPr>
          <p:cNvPr id="3" name="Content Placeholder 2"/>
          <p:cNvSpPr>
            <a:spLocks noGrp="1"/>
          </p:cNvSpPr>
          <p:nvPr>
            <p:ph sz="quarter" idx="1"/>
          </p:nvPr>
        </p:nvSpPr>
        <p:spPr/>
        <p:txBody>
          <a:bodyPr/>
          <a:lstStyle/>
          <a:p>
            <a:r>
              <a:rPr lang="en-US" dirty="0" smtClean="0"/>
              <a:t>Aggression: any </a:t>
            </a:r>
            <a:r>
              <a:rPr lang="en-US" dirty="0"/>
              <a:t>form of behavior that is intended to harm a person, oneself, or an </a:t>
            </a:r>
            <a:r>
              <a:rPr lang="en-US" dirty="0" smtClean="0"/>
              <a:t>object</a:t>
            </a:r>
            <a:endParaRPr lang="en-US" sz="2000" dirty="0"/>
          </a:p>
          <a:p>
            <a:r>
              <a:rPr lang="en-US" dirty="0"/>
              <a:t>Aggression involves the intention to harm.</a:t>
            </a:r>
          </a:p>
          <a:p>
            <a:pPr lvl="1"/>
            <a:r>
              <a:rPr lang="en-US" sz="2400" dirty="0"/>
              <a:t>Instrumental </a:t>
            </a:r>
            <a:r>
              <a:rPr lang="en-US" sz="2400" dirty="0" smtClean="0"/>
              <a:t>aggression: the </a:t>
            </a:r>
            <a:r>
              <a:rPr lang="en-US" sz="2400" dirty="0"/>
              <a:t>intentional use of harmful behavior in order to achieve some other goal</a:t>
            </a:r>
          </a:p>
          <a:p>
            <a:pPr lvl="1"/>
            <a:r>
              <a:rPr lang="en-US" sz="2400" dirty="0"/>
              <a:t>Hostile </a:t>
            </a:r>
            <a:r>
              <a:rPr lang="en-US" sz="2400" dirty="0" smtClean="0"/>
              <a:t>aggression: the </a:t>
            </a:r>
            <a:r>
              <a:rPr lang="en-US" sz="2400" dirty="0"/>
              <a:t>intentional use of harmful behavior with the goal of causing injury or death to the victim</a:t>
            </a:r>
          </a:p>
          <a:p>
            <a:endParaRPr lang="en-US" dirty="0"/>
          </a:p>
        </p:txBody>
      </p:sp>
    </p:spTree>
    <p:extLst>
      <p:ext uri="{BB962C8B-B14F-4D97-AF65-F5344CB8AC3E}">
        <p14:creationId xmlns:p14="http://schemas.microsoft.com/office/powerpoint/2010/main" val="272736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Figure 14-7: Gender Comparisons in Aggressive Strategies</a:t>
            </a:r>
            <a:endParaRPr lang="en-US" sz="2400" dirty="0"/>
          </a:p>
        </p:txBody>
      </p:sp>
      <p:pic>
        <p:nvPicPr>
          <p:cNvPr id="4" name="Picture Placeholder 3" descr="In a study of the aggressive styles used by adolescents in Finland, Bjorkqvist and his colleagues (1992) found that verbal aggression is the type most commonly used by both boys and girls. However, boys display significantly more physical aggression, while girls utilize significantly more indirect forms of aggression. " title="Gender Comparisons in Aggressive Strategies"/>
          <p:cNvPicPr>
            <a:picLocks noGrp="1" noChangeAspect="1"/>
          </p:cNvPicPr>
          <p:nvPr>
            <p:ph type="pic" idx="1"/>
          </p:nvPr>
        </p:nvPicPr>
        <p:blipFill>
          <a:blip r:embed="rId2">
            <a:extLst>
              <a:ext uri="{28A0092B-C50C-407E-A947-70E740481C1C}">
                <a14:useLocalDpi xmlns:a14="http://schemas.microsoft.com/office/drawing/2010/main" val="0"/>
              </a:ext>
            </a:extLst>
          </a:blip>
          <a:srcRect l="-6653" r="-6653"/>
          <a:stretch>
            <a:fillRect/>
          </a:stretch>
        </p:blipFill>
        <p:spPr/>
      </p:pic>
    </p:spTree>
    <p:extLst>
      <p:ext uri="{BB962C8B-B14F-4D97-AF65-F5344CB8AC3E}">
        <p14:creationId xmlns:p14="http://schemas.microsoft.com/office/powerpoint/2010/main" val="101744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Hurting and Helping Others </a:t>
            </a:r>
            <a:r>
              <a:rPr lang="en-US" sz="2200" dirty="0"/>
              <a:t>(Slide </a:t>
            </a:r>
            <a:r>
              <a:rPr lang="en-US" sz="2200" dirty="0" smtClean="0"/>
              <a:t>2 </a:t>
            </a:r>
            <a:r>
              <a:rPr lang="en-US" sz="2200" dirty="0"/>
              <a:t>of 3)</a:t>
            </a:r>
            <a:endParaRPr lang="en-US" dirty="0"/>
          </a:p>
        </p:txBody>
      </p:sp>
      <p:sp>
        <p:nvSpPr>
          <p:cNvPr id="3" name="Content Placeholder 2"/>
          <p:cNvSpPr>
            <a:spLocks noGrp="1"/>
          </p:cNvSpPr>
          <p:nvPr>
            <p:ph sz="quarter" idx="1"/>
          </p:nvPr>
        </p:nvSpPr>
        <p:spPr/>
        <p:txBody>
          <a:bodyPr/>
          <a:lstStyle/>
          <a:p>
            <a:r>
              <a:rPr lang="en-US" dirty="0"/>
              <a:t>Aggressive impulses can be modified by higher-order thinking.</a:t>
            </a:r>
          </a:p>
          <a:p>
            <a:pPr lvl="1"/>
            <a:r>
              <a:rPr lang="en-US" sz="2400" dirty="0"/>
              <a:t>Cognitive-</a:t>
            </a:r>
            <a:r>
              <a:rPr lang="en-US" sz="2400" dirty="0" err="1"/>
              <a:t>neoassociationist</a:t>
            </a:r>
            <a:r>
              <a:rPr lang="en-US" sz="2400" dirty="0"/>
              <a:t> </a:t>
            </a:r>
            <a:r>
              <a:rPr lang="en-US" sz="2400" dirty="0" smtClean="0"/>
              <a:t>mode: a </a:t>
            </a:r>
            <a:r>
              <a:rPr lang="en-US" sz="2400" dirty="0"/>
              <a:t>theory of aggression stating that aversive events produce negative affect, which stimulates the inclination to </a:t>
            </a:r>
            <a:r>
              <a:rPr lang="en-US" sz="2400" dirty="0" smtClean="0"/>
              <a:t>aggress</a:t>
            </a:r>
            <a:endParaRPr lang="en-US" sz="2400" dirty="0"/>
          </a:p>
        </p:txBody>
      </p:sp>
    </p:spTree>
    <p:extLst>
      <p:ext uri="{BB962C8B-B14F-4D97-AF65-F5344CB8AC3E}">
        <p14:creationId xmlns:p14="http://schemas.microsoft.com/office/powerpoint/2010/main" val="176615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Hurting and Helping Others </a:t>
            </a:r>
            <a:r>
              <a:rPr lang="en-US" sz="2200" dirty="0"/>
              <a:t>(Slide </a:t>
            </a:r>
            <a:r>
              <a:rPr lang="en-US" sz="2200" dirty="0" smtClean="0"/>
              <a:t>3 </a:t>
            </a:r>
            <a:r>
              <a:rPr lang="en-US" sz="2200" dirty="0"/>
              <a:t>of 3)</a:t>
            </a:r>
            <a:endParaRPr lang="en-US" dirty="0"/>
          </a:p>
        </p:txBody>
      </p:sp>
      <p:sp>
        <p:nvSpPr>
          <p:cNvPr id="3" name="Content Placeholder 2"/>
          <p:cNvSpPr>
            <a:spLocks noGrp="1"/>
          </p:cNvSpPr>
          <p:nvPr>
            <p:ph sz="quarter" idx="1"/>
          </p:nvPr>
        </p:nvSpPr>
        <p:spPr/>
        <p:txBody>
          <a:bodyPr/>
          <a:lstStyle/>
          <a:p>
            <a:r>
              <a:rPr lang="en-US" dirty="0"/>
              <a:t>Helping others is largely a learned response</a:t>
            </a:r>
            <a:r>
              <a:rPr lang="en-US" dirty="0" smtClean="0"/>
              <a:t>.</a:t>
            </a:r>
            <a:endParaRPr lang="en-US" dirty="0"/>
          </a:p>
          <a:p>
            <a:r>
              <a:rPr lang="en-US" dirty="0"/>
              <a:t>Deciding to help often involves a series of decisions.</a:t>
            </a:r>
          </a:p>
          <a:p>
            <a:pPr lvl="1"/>
            <a:r>
              <a:rPr lang="en-US" sz="2400" dirty="0"/>
              <a:t>Audience inhibition </a:t>
            </a:r>
            <a:r>
              <a:rPr lang="en-US" sz="2400" dirty="0" smtClean="0"/>
              <a:t>effect: a </a:t>
            </a:r>
            <a:r>
              <a:rPr lang="en-US" sz="2400" dirty="0"/>
              <a:t>situation in which people are inhibited from helping due to a fear of being negatively evaluated by other bystanders if they do intervene and it turns out not to be an emergency </a:t>
            </a:r>
          </a:p>
          <a:p>
            <a:pPr lvl="1"/>
            <a:r>
              <a:rPr lang="en-US" sz="2400" dirty="0"/>
              <a:t>Diffusion of </a:t>
            </a:r>
            <a:r>
              <a:rPr lang="en-US" sz="2400" dirty="0" smtClean="0"/>
              <a:t>responsibility: the </a:t>
            </a:r>
            <a:r>
              <a:rPr lang="en-US" sz="2400" dirty="0"/>
              <a:t>belief that the presence of others is a situation makes one less personally responsible for events that occur in that </a:t>
            </a:r>
            <a:r>
              <a:rPr lang="en-US" sz="2400" dirty="0" smtClean="0"/>
              <a:t>situation</a:t>
            </a:r>
            <a:endParaRPr lang="en-US" sz="2400" dirty="0"/>
          </a:p>
        </p:txBody>
      </p:sp>
    </p:spTree>
    <p:extLst>
      <p:ext uri="{BB962C8B-B14F-4D97-AF65-F5344CB8AC3E}">
        <p14:creationId xmlns:p14="http://schemas.microsoft.com/office/powerpoint/2010/main" val="417559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sz="quarter" idx="1"/>
          </p:nvPr>
        </p:nvSpPr>
        <p:spPr/>
        <p:txBody>
          <a:bodyPr/>
          <a:lstStyle/>
          <a:p>
            <a:r>
              <a:rPr lang="en-US" dirty="0" smtClean="0"/>
              <a:t>Social Perception</a:t>
            </a:r>
          </a:p>
          <a:p>
            <a:r>
              <a:rPr lang="en-US" dirty="0" smtClean="0"/>
              <a:t>Attitudes</a:t>
            </a:r>
          </a:p>
          <a:p>
            <a:r>
              <a:rPr lang="en-US" dirty="0" smtClean="0"/>
              <a:t>Social Influence</a:t>
            </a:r>
            <a:endParaRPr lang="en-US" dirty="0"/>
          </a:p>
        </p:txBody>
      </p:sp>
      <p:sp>
        <p:nvSpPr>
          <p:cNvPr id="4" name="Content Placeholder 3"/>
          <p:cNvSpPr>
            <a:spLocks noGrp="1"/>
          </p:cNvSpPr>
          <p:nvPr>
            <p:ph sz="quarter" idx="2"/>
          </p:nvPr>
        </p:nvSpPr>
        <p:spPr/>
        <p:txBody>
          <a:bodyPr/>
          <a:lstStyle/>
          <a:p>
            <a:r>
              <a:rPr lang="en-US" dirty="0" smtClean="0"/>
              <a:t>Hurting and Helping Others</a:t>
            </a:r>
          </a:p>
          <a:p>
            <a:r>
              <a:rPr lang="en-US" dirty="0" smtClean="0"/>
              <a:t>Interpersonal Attraction and Love</a:t>
            </a:r>
            <a:endParaRPr lang="en-US" dirty="0"/>
          </a:p>
        </p:txBody>
      </p:sp>
    </p:spTree>
    <p:extLst>
      <p:ext uri="{BB962C8B-B14F-4D97-AF65-F5344CB8AC3E}">
        <p14:creationId xmlns:p14="http://schemas.microsoft.com/office/powerpoint/2010/main" val="240926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14-9: The Model of Bystander Intervention: A Five-Step Decision Process</a:t>
            </a:r>
            <a:endParaRPr lang="en-US" dirty="0"/>
          </a:p>
        </p:txBody>
      </p:sp>
      <p:pic>
        <p:nvPicPr>
          <p:cNvPr id="4" name="Picture Placeholder 3" descr="As outlined by Latan. and Darley (1970), the decision to help someone involves a five-step process. At any step, a bystander’s decision could lead either to further analysis of the situation or to nonintervention." title="The Model of Bystander Intervention: A Five-Step Decision Process"/>
          <p:cNvPicPr>
            <a:picLocks noGrp="1" noChangeAspect="1"/>
          </p:cNvPicPr>
          <p:nvPr>
            <p:ph type="pic" idx="1"/>
          </p:nvPr>
        </p:nvPicPr>
        <p:blipFill>
          <a:blip r:embed="rId2">
            <a:extLst>
              <a:ext uri="{28A0092B-C50C-407E-A947-70E740481C1C}">
                <a14:useLocalDpi xmlns:a14="http://schemas.microsoft.com/office/drawing/2010/main" val="0"/>
              </a:ext>
            </a:extLst>
          </a:blip>
          <a:srcRect l="-72520" r="-72520"/>
          <a:stretch>
            <a:fillRect/>
          </a:stretch>
        </p:blipFill>
        <p:spPr/>
      </p:pic>
    </p:spTree>
    <p:extLst>
      <p:ext uri="{BB962C8B-B14F-4D97-AF65-F5344CB8AC3E}">
        <p14:creationId xmlns:p14="http://schemas.microsoft.com/office/powerpoint/2010/main" val="256523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Interpersonal Attraction and Love </a:t>
            </a:r>
            <a:br>
              <a:rPr lang="en-US" dirty="0" smtClean="0"/>
            </a:br>
            <a:r>
              <a:rPr lang="en-US" sz="2200" dirty="0" smtClean="0"/>
              <a:t>(Slide 1 of 3)</a:t>
            </a:r>
            <a:endParaRPr lang="en-US" sz="2200" dirty="0"/>
          </a:p>
        </p:txBody>
      </p:sp>
      <p:sp>
        <p:nvSpPr>
          <p:cNvPr id="3" name="Content Placeholder 2"/>
          <p:cNvSpPr>
            <a:spLocks noGrp="1"/>
          </p:cNvSpPr>
          <p:nvPr>
            <p:ph sz="quarter" idx="1"/>
          </p:nvPr>
        </p:nvSpPr>
        <p:spPr/>
        <p:txBody>
          <a:bodyPr/>
          <a:lstStyle/>
          <a:p>
            <a:r>
              <a:rPr lang="en-US" dirty="0"/>
              <a:t>Proximity and similarity often lead to attraction</a:t>
            </a:r>
          </a:p>
          <a:p>
            <a:pPr lvl="1"/>
            <a:r>
              <a:rPr lang="en-US" sz="2400" dirty="0"/>
              <a:t>Matching </a:t>
            </a:r>
            <a:r>
              <a:rPr lang="en-US" sz="2400" dirty="0" smtClean="0"/>
              <a:t>hypothesis: the </a:t>
            </a:r>
            <a:r>
              <a:rPr lang="en-US" sz="2400" dirty="0"/>
              <a:t>proposition that people are attracted to others who are similar to them in certain characteristics, such as attitude and physical attractiveness</a:t>
            </a:r>
          </a:p>
          <a:p>
            <a:pPr lvl="1"/>
            <a:r>
              <a:rPr lang="en-US" sz="2400" dirty="0"/>
              <a:t>Balance </a:t>
            </a:r>
            <a:r>
              <a:rPr lang="en-US" sz="2400" dirty="0" smtClean="0"/>
              <a:t>theory: the </a:t>
            </a:r>
            <a:r>
              <a:rPr lang="en-US" sz="2400" dirty="0"/>
              <a:t>theory that people desire cognitive consistency, or “balance,” in their thoughts, feelings, and social </a:t>
            </a:r>
            <a:r>
              <a:rPr lang="en-US" sz="2400" dirty="0" smtClean="0"/>
              <a:t>relationships</a:t>
            </a:r>
            <a:endParaRPr lang="en-US" sz="2400" dirty="0"/>
          </a:p>
        </p:txBody>
      </p:sp>
    </p:spTree>
    <p:extLst>
      <p:ext uri="{BB962C8B-B14F-4D97-AF65-F5344CB8AC3E}">
        <p14:creationId xmlns:p14="http://schemas.microsoft.com/office/powerpoint/2010/main" val="125458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Interpersonal Attraction and Love </a:t>
            </a:r>
            <a:br>
              <a:rPr lang="en-US" dirty="0"/>
            </a:br>
            <a:r>
              <a:rPr lang="en-US" sz="2200" dirty="0"/>
              <a:t>(Slide </a:t>
            </a:r>
            <a:r>
              <a:rPr lang="en-US" sz="2200" dirty="0" smtClean="0"/>
              <a:t>2 </a:t>
            </a:r>
            <a:r>
              <a:rPr lang="en-US" sz="2200" dirty="0"/>
              <a:t>of 3)</a:t>
            </a:r>
            <a:endParaRPr lang="en-US" dirty="0"/>
          </a:p>
        </p:txBody>
      </p:sp>
      <p:sp>
        <p:nvSpPr>
          <p:cNvPr id="3" name="Content Placeholder 2"/>
          <p:cNvSpPr>
            <a:spLocks noGrp="1"/>
          </p:cNvSpPr>
          <p:nvPr>
            <p:ph sz="quarter" idx="1"/>
          </p:nvPr>
        </p:nvSpPr>
        <p:spPr/>
        <p:txBody>
          <a:bodyPr/>
          <a:lstStyle/>
          <a:p>
            <a:r>
              <a:rPr lang="en-US" dirty="0"/>
              <a:t>Romantic love consists of both passionate and compassionate love.</a:t>
            </a:r>
          </a:p>
          <a:p>
            <a:pPr lvl="1"/>
            <a:r>
              <a:rPr lang="en-US" sz="2400" dirty="0"/>
              <a:t>Passionate </a:t>
            </a:r>
            <a:r>
              <a:rPr lang="en-US" sz="2400" dirty="0" smtClean="0"/>
              <a:t>love: a state </a:t>
            </a:r>
            <a:r>
              <a:rPr lang="en-US" sz="2400" dirty="0"/>
              <a:t>of intense longing for union with another that we typically experience most intensely during the early stages of a romantic relationship </a:t>
            </a:r>
          </a:p>
          <a:p>
            <a:pPr lvl="1"/>
            <a:r>
              <a:rPr lang="en-US" sz="2400" dirty="0"/>
              <a:t>Companionate </a:t>
            </a:r>
            <a:r>
              <a:rPr lang="en-US" sz="2400" dirty="0" smtClean="0"/>
              <a:t>love: the </a:t>
            </a:r>
            <a:r>
              <a:rPr lang="en-US" sz="2400" dirty="0"/>
              <a:t>affection we feel for those with whom our lives are deeply </a:t>
            </a:r>
            <a:r>
              <a:rPr lang="en-US" sz="2400" dirty="0" smtClean="0"/>
              <a:t>entwined</a:t>
            </a:r>
            <a:endParaRPr lang="en-US" sz="2400" dirty="0"/>
          </a:p>
        </p:txBody>
      </p:sp>
    </p:spTree>
    <p:extLst>
      <p:ext uri="{BB962C8B-B14F-4D97-AF65-F5344CB8AC3E}">
        <p14:creationId xmlns:p14="http://schemas.microsoft.com/office/powerpoint/2010/main" val="269222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Interpersonal Attraction and Love </a:t>
            </a:r>
            <a:br>
              <a:rPr lang="en-US" dirty="0"/>
            </a:br>
            <a:r>
              <a:rPr lang="en-US" sz="2200" dirty="0"/>
              <a:t>(Slide </a:t>
            </a:r>
            <a:r>
              <a:rPr lang="en-US" sz="2200" dirty="0" smtClean="0"/>
              <a:t>3 </a:t>
            </a:r>
            <a:r>
              <a:rPr lang="en-US" sz="2200" dirty="0"/>
              <a:t>of 3)</a:t>
            </a:r>
            <a:endParaRPr lang="en-US" dirty="0"/>
          </a:p>
        </p:txBody>
      </p:sp>
      <p:sp>
        <p:nvSpPr>
          <p:cNvPr id="3" name="Content Placeholder 2"/>
          <p:cNvSpPr>
            <a:spLocks noGrp="1"/>
          </p:cNvSpPr>
          <p:nvPr>
            <p:ph sz="quarter" idx="1"/>
          </p:nvPr>
        </p:nvSpPr>
        <p:spPr/>
        <p:txBody>
          <a:bodyPr/>
          <a:lstStyle/>
          <a:p>
            <a:r>
              <a:rPr lang="en-US" dirty="0"/>
              <a:t>The relationship between love and marriage differs across cultures</a:t>
            </a:r>
            <a:r>
              <a:rPr lang="en-US" dirty="0" smtClean="0"/>
              <a:t>.</a:t>
            </a:r>
            <a:endParaRPr lang="en-US" dirty="0"/>
          </a:p>
          <a:p>
            <a:r>
              <a:rPr lang="en-US" dirty="0"/>
              <a:t>Positive illusions and “mind reading” increase romantic satisfaction</a:t>
            </a:r>
            <a:r>
              <a:rPr lang="en-US" dirty="0" smtClean="0"/>
              <a:t>.</a:t>
            </a:r>
          </a:p>
          <a:p>
            <a:r>
              <a:rPr lang="en-US" dirty="0"/>
              <a:t>People use four strategies to handle relationship </a:t>
            </a:r>
            <a:r>
              <a:rPr lang="en-US" dirty="0" smtClean="0"/>
              <a:t>conflict.</a:t>
            </a:r>
            <a:endParaRPr lang="en-US" dirty="0"/>
          </a:p>
          <a:p>
            <a:pPr lvl="1"/>
            <a:r>
              <a:rPr lang="en-US" sz="2400" dirty="0"/>
              <a:t>Exit</a:t>
            </a:r>
          </a:p>
          <a:p>
            <a:pPr lvl="1"/>
            <a:r>
              <a:rPr lang="en-US" sz="2400" dirty="0"/>
              <a:t>Voice</a:t>
            </a:r>
          </a:p>
          <a:p>
            <a:pPr lvl="1"/>
            <a:r>
              <a:rPr lang="en-US" sz="2400" dirty="0"/>
              <a:t>Neglect</a:t>
            </a:r>
          </a:p>
          <a:p>
            <a:pPr lvl="1"/>
            <a:r>
              <a:rPr lang="en-US" sz="2400" dirty="0" smtClean="0"/>
              <a:t>Loyalty</a:t>
            </a:r>
            <a:endParaRPr lang="en-US" sz="2400" dirty="0"/>
          </a:p>
        </p:txBody>
      </p:sp>
    </p:spTree>
    <p:extLst>
      <p:ext uri="{BB962C8B-B14F-4D97-AF65-F5344CB8AC3E}">
        <p14:creationId xmlns:p14="http://schemas.microsoft.com/office/powerpoint/2010/main" val="142600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14-10: The Two-Factor Theory of Emotion and Passionate Love</a:t>
            </a:r>
            <a:endParaRPr lang="en-US" dirty="0"/>
          </a:p>
        </p:txBody>
      </p:sp>
      <p:pic>
        <p:nvPicPr>
          <p:cNvPr id="4" name="Picture Placeholder 3" descr="According to the two-factor theory of emotion, when we experience physiological arousal in the presence of someone who fits our idea of a suitable romantic partner, we are likely to cognitively interpret this arousal as romantic and sexual attraction. This is the beginning of passionate love." title="The Two-Factor Theory of Emotion and Passionate Love"/>
          <p:cNvPicPr>
            <a:picLocks noGrp="1" noChangeAspect="1"/>
          </p:cNvPicPr>
          <p:nvPr>
            <p:ph type="pic" idx="1"/>
          </p:nvPr>
        </p:nvPicPr>
        <p:blipFill>
          <a:blip r:embed="rId2">
            <a:extLst>
              <a:ext uri="{28A0092B-C50C-407E-A947-70E740481C1C}">
                <a14:useLocalDpi xmlns:a14="http://schemas.microsoft.com/office/drawing/2010/main" val="0"/>
              </a:ext>
            </a:extLst>
          </a:blip>
          <a:srcRect t="-2269" b="-2269"/>
          <a:stretch>
            <a:fillRect/>
          </a:stretch>
        </p:blipFill>
        <p:spPr/>
      </p:pic>
    </p:spTree>
    <p:extLst>
      <p:ext uri="{BB962C8B-B14F-4D97-AF65-F5344CB8AC3E}">
        <p14:creationId xmlns:p14="http://schemas.microsoft.com/office/powerpoint/2010/main" val="312024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Perception </a:t>
            </a:r>
            <a:r>
              <a:rPr lang="en-US" sz="2000" dirty="0" smtClean="0"/>
              <a:t>(Slide 1 of 5)</a:t>
            </a:r>
            <a:endParaRPr lang="en-US" sz="2000" dirty="0"/>
          </a:p>
        </p:txBody>
      </p:sp>
      <p:sp>
        <p:nvSpPr>
          <p:cNvPr id="4" name="Content Placeholder 3"/>
          <p:cNvSpPr>
            <a:spLocks noGrp="1"/>
          </p:cNvSpPr>
          <p:nvPr>
            <p:ph sz="quarter" idx="1"/>
          </p:nvPr>
        </p:nvSpPr>
        <p:spPr/>
        <p:txBody>
          <a:bodyPr>
            <a:normAutofit/>
          </a:bodyPr>
          <a:lstStyle/>
          <a:p>
            <a:r>
              <a:rPr lang="en-US" dirty="0"/>
              <a:t>Social </a:t>
            </a:r>
            <a:r>
              <a:rPr lang="en-US" dirty="0" smtClean="0"/>
              <a:t>perception is the </a:t>
            </a:r>
            <a:r>
              <a:rPr lang="en-US" dirty="0"/>
              <a:t>way we seek to know and understand other persons and events; also known as social </a:t>
            </a:r>
            <a:r>
              <a:rPr lang="en-US" dirty="0" smtClean="0"/>
              <a:t>cognition.</a:t>
            </a:r>
          </a:p>
          <a:p>
            <a:r>
              <a:rPr lang="en-US" dirty="0"/>
              <a:t>The first step in impression formation is </a:t>
            </a:r>
            <a:r>
              <a:rPr lang="en-US" dirty="0" smtClean="0"/>
              <a:t>to categorize </a:t>
            </a:r>
            <a:r>
              <a:rPr lang="en-US" dirty="0"/>
              <a:t>people into groups.</a:t>
            </a:r>
          </a:p>
          <a:p>
            <a:pPr lvl="1"/>
            <a:r>
              <a:rPr lang="en-US" dirty="0"/>
              <a:t>Impression </a:t>
            </a:r>
            <a:r>
              <a:rPr lang="en-US" dirty="0" smtClean="0"/>
              <a:t>Formation: the </a:t>
            </a:r>
            <a:r>
              <a:rPr lang="en-US" dirty="0"/>
              <a:t>process of integrating various sources of information about a person into an overall </a:t>
            </a:r>
            <a:r>
              <a:rPr lang="en-US" dirty="0" smtClean="0"/>
              <a:t>judgment</a:t>
            </a:r>
            <a:endParaRPr lang="en-US" dirty="0"/>
          </a:p>
        </p:txBody>
      </p:sp>
    </p:spTree>
    <p:extLst>
      <p:ext uri="{BB962C8B-B14F-4D97-AF65-F5344CB8AC3E}">
        <p14:creationId xmlns:p14="http://schemas.microsoft.com/office/powerpoint/2010/main" val="972772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Perception </a:t>
            </a:r>
            <a:r>
              <a:rPr lang="en-US" sz="2000" dirty="0"/>
              <a:t>(Slide </a:t>
            </a:r>
            <a:r>
              <a:rPr lang="en-US" sz="2000" dirty="0" smtClean="0"/>
              <a:t>2 </a:t>
            </a:r>
            <a:r>
              <a:rPr lang="en-US" sz="2000" dirty="0"/>
              <a:t>of 5)</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Categorizing people into groups can lead to stereotyping.</a:t>
            </a:r>
          </a:p>
          <a:p>
            <a:pPr lvl="1"/>
            <a:r>
              <a:rPr lang="en-US" dirty="0" smtClean="0"/>
              <a:t>Stereotypes: fixed </a:t>
            </a:r>
            <a:r>
              <a:rPr lang="en-US" dirty="0"/>
              <a:t>sets of beliefs about people that put them into categories and does not allow for individual variation</a:t>
            </a:r>
          </a:p>
          <a:p>
            <a:pPr lvl="1"/>
            <a:r>
              <a:rPr lang="en-US" dirty="0"/>
              <a:t>In-</a:t>
            </a:r>
            <a:r>
              <a:rPr lang="en-US" dirty="0" smtClean="0"/>
              <a:t>group: a </a:t>
            </a:r>
            <a:r>
              <a:rPr lang="en-US" dirty="0"/>
              <a:t>group to which we belong and that forms a part of our social identity</a:t>
            </a:r>
          </a:p>
          <a:p>
            <a:pPr lvl="1"/>
            <a:r>
              <a:rPr lang="en-US" dirty="0"/>
              <a:t>Out-</a:t>
            </a:r>
            <a:r>
              <a:rPr lang="en-US" dirty="0" smtClean="0"/>
              <a:t>group: any </a:t>
            </a:r>
            <a:r>
              <a:rPr lang="en-US" dirty="0"/>
              <a:t>group with which we do not share </a:t>
            </a:r>
            <a:r>
              <a:rPr lang="en-US" dirty="0" smtClean="0"/>
              <a:t>membership</a:t>
            </a:r>
          </a:p>
          <a:p>
            <a:r>
              <a:rPr lang="en-US" dirty="0" smtClean="0"/>
              <a:t>Physical </a:t>
            </a:r>
            <a:r>
              <a:rPr lang="en-US" dirty="0"/>
              <a:t>attractiveness </a:t>
            </a:r>
            <a:r>
              <a:rPr lang="en-US" dirty="0" smtClean="0"/>
              <a:t>stereotype: the </a:t>
            </a:r>
            <a:r>
              <a:rPr lang="en-US" dirty="0"/>
              <a:t>belief that physically attractive individuals possess socially desirable personality traits and lead happier, more fulfilling lives than less attractive persons </a:t>
            </a:r>
          </a:p>
        </p:txBody>
      </p:sp>
    </p:spTree>
    <p:extLst>
      <p:ext uri="{BB962C8B-B14F-4D97-AF65-F5344CB8AC3E}">
        <p14:creationId xmlns:p14="http://schemas.microsoft.com/office/powerpoint/2010/main" val="245563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Perception </a:t>
            </a:r>
            <a:r>
              <a:rPr lang="en-US" sz="2000" dirty="0"/>
              <a:t>(Slide </a:t>
            </a:r>
            <a:r>
              <a:rPr lang="en-US" sz="2000" dirty="0" smtClean="0"/>
              <a:t>3 </a:t>
            </a:r>
            <a:r>
              <a:rPr lang="en-US" sz="2000" dirty="0"/>
              <a:t>of 5)</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Prejudice is an attitude and discrimination is an action.</a:t>
            </a:r>
          </a:p>
          <a:p>
            <a:pPr lvl="1"/>
            <a:r>
              <a:rPr lang="en-US" dirty="0" smtClean="0"/>
              <a:t>Prejudice: attitudes </a:t>
            </a:r>
            <a:r>
              <a:rPr lang="en-US" dirty="0"/>
              <a:t>towards members of specific groups that directly or indirectly suggest they deserve and inferior social status</a:t>
            </a:r>
          </a:p>
          <a:p>
            <a:pPr lvl="1"/>
            <a:r>
              <a:rPr lang="en-US" dirty="0" smtClean="0"/>
              <a:t>Discrimination: a </a:t>
            </a:r>
            <a:r>
              <a:rPr lang="en-US" dirty="0"/>
              <a:t>negative and/or patronizing action toward members of a specific social </a:t>
            </a:r>
            <a:r>
              <a:rPr lang="en-US" dirty="0" smtClean="0"/>
              <a:t>group</a:t>
            </a:r>
          </a:p>
          <a:p>
            <a:r>
              <a:rPr lang="en-US" dirty="0"/>
              <a:t>How does intergroup competition cause prejudice?</a:t>
            </a:r>
          </a:p>
          <a:p>
            <a:pPr lvl="1"/>
            <a:r>
              <a:rPr lang="en-US" dirty="0"/>
              <a:t>Realistic group conflict </a:t>
            </a:r>
            <a:r>
              <a:rPr lang="en-US" dirty="0" smtClean="0"/>
              <a:t>theory: a </a:t>
            </a:r>
            <a:r>
              <a:rPr lang="en-US" dirty="0"/>
              <a:t>theory of prejudice contending that when two groups compete for scarce resources, </a:t>
            </a:r>
            <a:r>
              <a:rPr lang="en-US" dirty="0" smtClean="0"/>
              <a:t>the </a:t>
            </a:r>
            <a:r>
              <a:rPr lang="en-US" dirty="0"/>
              <a:t>competition creates a breeding ground for prejudice</a:t>
            </a:r>
          </a:p>
          <a:p>
            <a:pPr lvl="1"/>
            <a:r>
              <a:rPr lang="en-US" dirty="0" smtClean="0"/>
              <a:t>Ethnocentrism: a </a:t>
            </a:r>
            <a:r>
              <a:rPr lang="en-US" dirty="0"/>
              <a:t>pattern of increased hostility toward out-groups, accompanied by increased loyalty to one’s in-group</a:t>
            </a:r>
          </a:p>
          <a:p>
            <a:endParaRPr lang="en-US" dirty="0"/>
          </a:p>
        </p:txBody>
      </p:sp>
    </p:spTree>
    <p:extLst>
      <p:ext uri="{BB962C8B-B14F-4D97-AF65-F5344CB8AC3E}">
        <p14:creationId xmlns:p14="http://schemas.microsoft.com/office/powerpoint/2010/main" val="140640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Perception </a:t>
            </a:r>
            <a:r>
              <a:rPr lang="en-US" sz="2000" dirty="0"/>
              <a:t>(Slide </a:t>
            </a:r>
            <a:r>
              <a:rPr lang="en-US" sz="2000" dirty="0" smtClean="0"/>
              <a:t>4 </a:t>
            </a:r>
            <a:r>
              <a:rPr lang="en-US" sz="2000" dirty="0"/>
              <a:t>of 5)</a:t>
            </a:r>
            <a:endParaRPr lang="en-US" dirty="0"/>
          </a:p>
        </p:txBody>
      </p:sp>
      <p:sp>
        <p:nvSpPr>
          <p:cNvPr id="3" name="Content Placeholder 2"/>
          <p:cNvSpPr>
            <a:spLocks noGrp="1"/>
          </p:cNvSpPr>
          <p:nvPr>
            <p:ph sz="quarter" idx="1"/>
          </p:nvPr>
        </p:nvSpPr>
        <p:spPr/>
        <p:txBody>
          <a:bodyPr>
            <a:normAutofit/>
          </a:bodyPr>
          <a:lstStyle/>
          <a:p>
            <a:r>
              <a:rPr lang="en-US" dirty="0"/>
              <a:t>Is there such a thing as unconscious prejudice</a:t>
            </a:r>
            <a:r>
              <a:rPr lang="en-US" dirty="0" smtClean="0"/>
              <a:t>?</a:t>
            </a:r>
            <a:endParaRPr lang="en-US" dirty="0"/>
          </a:p>
          <a:p>
            <a:r>
              <a:rPr lang="en-US" dirty="0"/>
              <a:t>What might explain some racial misunderstandings and conflicts</a:t>
            </a:r>
            <a:r>
              <a:rPr lang="en-US" dirty="0" smtClean="0"/>
              <a:t>?</a:t>
            </a:r>
            <a:endParaRPr lang="en-US" dirty="0"/>
          </a:p>
          <a:p>
            <a:r>
              <a:rPr lang="en-US" dirty="0"/>
              <a:t>How is sexism differently expressed</a:t>
            </a:r>
            <a:r>
              <a:rPr lang="en-US" dirty="0" smtClean="0"/>
              <a:t>?</a:t>
            </a:r>
            <a:endParaRPr lang="en-US" dirty="0"/>
          </a:p>
          <a:p>
            <a:r>
              <a:rPr lang="en-US" dirty="0"/>
              <a:t>Can we control and eliminate our prejudicial attitudes</a:t>
            </a:r>
            <a:r>
              <a:rPr lang="en-US" dirty="0" smtClean="0"/>
              <a:t>?</a:t>
            </a:r>
            <a:endParaRPr lang="en-US" dirty="0"/>
          </a:p>
        </p:txBody>
      </p:sp>
    </p:spTree>
    <p:extLst>
      <p:ext uri="{BB962C8B-B14F-4D97-AF65-F5344CB8AC3E}">
        <p14:creationId xmlns:p14="http://schemas.microsoft.com/office/powerpoint/2010/main" val="364427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Perception </a:t>
            </a:r>
            <a:r>
              <a:rPr lang="en-US" sz="2000" dirty="0"/>
              <a:t>(Slide </a:t>
            </a:r>
            <a:r>
              <a:rPr lang="en-US" sz="2000" dirty="0" smtClean="0"/>
              <a:t>5 </a:t>
            </a:r>
            <a:r>
              <a:rPr lang="en-US" sz="2000" dirty="0"/>
              <a:t>of 5)</a:t>
            </a:r>
            <a:endParaRPr lang="en-US" dirty="0"/>
          </a:p>
        </p:txBody>
      </p:sp>
      <p:sp>
        <p:nvSpPr>
          <p:cNvPr id="3" name="Content Placeholder 2"/>
          <p:cNvSpPr>
            <a:spLocks noGrp="1"/>
          </p:cNvSpPr>
          <p:nvPr>
            <p:ph sz="quarter" idx="1"/>
          </p:nvPr>
        </p:nvSpPr>
        <p:spPr/>
        <p:txBody>
          <a:bodyPr>
            <a:normAutofit/>
          </a:bodyPr>
          <a:lstStyle/>
          <a:p>
            <a:r>
              <a:rPr lang="en-US" dirty="0"/>
              <a:t>Explaining people’s behavior hinges on either internal or external attributions.</a:t>
            </a:r>
          </a:p>
          <a:p>
            <a:pPr lvl="1"/>
            <a:r>
              <a:rPr lang="en-US" dirty="0" smtClean="0"/>
              <a:t>Attribution: the </a:t>
            </a:r>
            <a:r>
              <a:rPr lang="en-US" dirty="0"/>
              <a:t>process by which people use information to make inferences about the causes of behaviors or events</a:t>
            </a:r>
          </a:p>
          <a:p>
            <a:pPr lvl="1"/>
            <a:r>
              <a:rPr lang="en-US" dirty="0"/>
              <a:t>Internal </a:t>
            </a:r>
            <a:r>
              <a:rPr lang="en-US" dirty="0" smtClean="0"/>
              <a:t>attribution: locates </a:t>
            </a:r>
            <a:r>
              <a:rPr lang="en-US" dirty="0"/>
              <a:t>the cause of an event as factors internal to the person, such as personality traits, moods, attitudes, abilities, or effort</a:t>
            </a:r>
          </a:p>
          <a:p>
            <a:pPr lvl="1"/>
            <a:r>
              <a:rPr lang="en-US" dirty="0"/>
              <a:t>External </a:t>
            </a:r>
            <a:r>
              <a:rPr lang="en-US" dirty="0" smtClean="0"/>
              <a:t>attribution: locates </a:t>
            </a:r>
            <a:r>
              <a:rPr lang="en-US" dirty="0"/>
              <a:t>the cause of an event as factors external to the person, such as luck, other people, or the </a:t>
            </a:r>
            <a:r>
              <a:rPr lang="en-US" dirty="0" smtClean="0"/>
              <a:t>situation</a:t>
            </a:r>
            <a:endParaRPr lang="en-US" dirty="0"/>
          </a:p>
        </p:txBody>
      </p:sp>
    </p:spTree>
    <p:extLst>
      <p:ext uri="{BB962C8B-B14F-4D97-AF65-F5344CB8AC3E}">
        <p14:creationId xmlns:p14="http://schemas.microsoft.com/office/powerpoint/2010/main" val="153623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5336" y="4648200"/>
            <a:ext cx="7589520" cy="609600"/>
          </a:xfrm>
        </p:spPr>
        <p:txBody>
          <a:bodyPr>
            <a:normAutofit fontScale="90000"/>
          </a:bodyPr>
          <a:lstStyle/>
          <a:p>
            <a:r>
              <a:rPr lang="en-US" dirty="0" smtClean="0"/>
              <a:t>Figure 14-2: Why Did My Parents React Negatively to My Spending Time with Bart Simpson?</a:t>
            </a:r>
            <a:endParaRPr lang="en-US" dirty="0"/>
          </a:p>
        </p:txBody>
      </p:sp>
      <p:pic>
        <p:nvPicPr>
          <p:cNvPr id="2" name="Picture Placeholder 1" title="Why Did My Parents React Negatively to My Spending Time with Bart Simpson?"/>
          <p:cNvPicPr>
            <a:picLocks noGrp="1" noChangeAspect="1"/>
          </p:cNvPicPr>
          <p:nvPr>
            <p:ph type="pic" idx="1"/>
          </p:nvPr>
        </p:nvPicPr>
        <p:blipFill>
          <a:blip r:embed="rId2">
            <a:extLst>
              <a:ext uri="{28A0092B-C50C-407E-A947-70E740481C1C}">
                <a14:useLocalDpi xmlns:a14="http://schemas.microsoft.com/office/drawing/2010/main" val="0"/>
              </a:ext>
            </a:extLst>
          </a:blip>
          <a:srcRect t="-14942" b="-14942"/>
          <a:stretch>
            <a:fillRect/>
          </a:stretch>
        </p:blipFill>
        <p:spPr/>
      </p:pic>
    </p:spTree>
    <p:extLst>
      <p:ext uri="{BB962C8B-B14F-4D97-AF65-F5344CB8AC3E}">
        <p14:creationId xmlns:p14="http://schemas.microsoft.com/office/powerpoint/2010/main" val="1780908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a:t>
            </a:r>
            <a:r>
              <a:rPr lang="en-US" sz="2000" dirty="0" smtClean="0"/>
              <a:t>(Slide 1 of 3)</a:t>
            </a:r>
            <a:endParaRPr lang="en-US" sz="2000" dirty="0"/>
          </a:p>
        </p:txBody>
      </p:sp>
      <p:sp>
        <p:nvSpPr>
          <p:cNvPr id="3" name="Content Placeholder 2"/>
          <p:cNvSpPr>
            <a:spLocks noGrp="1"/>
          </p:cNvSpPr>
          <p:nvPr>
            <p:ph sz="quarter" idx="1"/>
          </p:nvPr>
        </p:nvSpPr>
        <p:spPr/>
        <p:txBody>
          <a:bodyPr/>
          <a:lstStyle/>
          <a:p>
            <a:r>
              <a:rPr lang="en-US" dirty="0" smtClean="0"/>
              <a:t>Attitudes: positive </a:t>
            </a:r>
            <a:r>
              <a:rPr lang="en-US" dirty="0"/>
              <a:t>or negative evaluations of </a:t>
            </a:r>
            <a:r>
              <a:rPr lang="en-US" dirty="0" smtClean="0"/>
              <a:t>objects</a:t>
            </a:r>
            <a:endParaRPr lang="en-US" dirty="0"/>
          </a:p>
          <a:p>
            <a:r>
              <a:rPr lang="en-US" dirty="0"/>
              <a:t>Two common attitude shapers are repeated exposure and conditioning.</a:t>
            </a:r>
          </a:p>
          <a:p>
            <a:pPr lvl="1"/>
            <a:r>
              <a:rPr lang="en-US" sz="2400" dirty="0"/>
              <a:t>More exposure </a:t>
            </a:r>
            <a:r>
              <a:rPr lang="en-US" sz="2400" dirty="0" smtClean="0"/>
              <a:t>effect: the </a:t>
            </a:r>
            <a:r>
              <a:rPr lang="en-US" sz="2400" dirty="0"/>
              <a:t>tendency to develop more positive feelings toward objects and individuals the more frequently we are exposed to </a:t>
            </a:r>
            <a:r>
              <a:rPr lang="en-US" sz="2400" dirty="0" smtClean="0"/>
              <a:t>them</a:t>
            </a:r>
            <a:endParaRPr lang="en-US" sz="2400" dirty="0"/>
          </a:p>
        </p:txBody>
      </p:sp>
    </p:spTree>
    <p:extLst>
      <p:ext uri="{BB962C8B-B14F-4D97-AF65-F5344CB8AC3E}">
        <p14:creationId xmlns:p14="http://schemas.microsoft.com/office/powerpoint/2010/main" val="3778385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 Chapter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Chapter Template.potx</Template>
  <TotalTime>56</TotalTime>
  <Words>1113</Words>
  <Application>Microsoft Office PowerPoint</Application>
  <PresentationFormat>On-screen Show (4:3)</PresentationFormat>
  <Paragraphs>97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PP Chapter Template</vt:lpstr>
      <vt:lpstr>Chapter 14: Understanding Social Behavior</vt:lpstr>
      <vt:lpstr>Chapter Outline</vt:lpstr>
      <vt:lpstr>Social Perception (Slide 1 of 5)</vt:lpstr>
      <vt:lpstr>Social Perception (Slide 2 of 5)</vt:lpstr>
      <vt:lpstr>Social Perception (Slide 3 of 5)</vt:lpstr>
      <vt:lpstr>Social Perception (Slide 4 of 5)</vt:lpstr>
      <vt:lpstr>Social Perception (Slide 5 of 5)</vt:lpstr>
      <vt:lpstr>Figure 14-2: Why Did My Parents React Negatively to My Spending Time with Bart Simpson?</vt:lpstr>
      <vt:lpstr>Attitudes (Slide 1 of 3)</vt:lpstr>
      <vt:lpstr>Attitudes (Slide 2 of 3)</vt:lpstr>
      <vt:lpstr>Figure 14-4: Two Routes to Persuasion</vt:lpstr>
      <vt:lpstr>Attitudes (Slide 3 of 3)</vt:lpstr>
      <vt:lpstr>Social Influence (Slide 1 of 3)</vt:lpstr>
      <vt:lpstr>Social Influence (Slide 2 of 3)</vt:lpstr>
      <vt:lpstr>Social Influence (Slide 3 of 3)</vt:lpstr>
      <vt:lpstr>Hurting and Helping Others (Slide 1 of 3)</vt:lpstr>
      <vt:lpstr>Figure 14-7: Gender Comparisons in Aggressive Strategies</vt:lpstr>
      <vt:lpstr>Hurting and Helping Others (Slide 2 of 3)</vt:lpstr>
      <vt:lpstr>Hurting and Helping Others (Slide 3 of 3)</vt:lpstr>
      <vt:lpstr>Figure 14-9: The Model of Bystander Intervention: A Five-Step Decision Process</vt:lpstr>
      <vt:lpstr>Interpersonal Attraction and Love  (Slide 1 of 3)</vt:lpstr>
      <vt:lpstr>Interpersonal Attraction and Love  (Slide 2 of 3)</vt:lpstr>
      <vt:lpstr>Interpersonal Attraction and Love  (Slide 3 of 3)</vt:lpstr>
      <vt:lpstr>Figure 14-10: The Two-Factor Theory of Emotion and Passionate Love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Shannon.C</dc:creator>
  <cp:lastModifiedBy>Jamie.Schumpert</cp:lastModifiedBy>
  <cp:revision>9</cp:revision>
  <dcterms:created xsi:type="dcterms:W3CDTF">2015-08-20T19:48:29Z</dcterms:created>
  <dcterms:modified xsi:type="dcterms:W3CDTF">2015-11-11T22:10:15Z</dcterms:modified>
</cp:coreProperties>
</file>