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58" r:id="rId3"/>
    <p:sldId id="262" r:id="rId4"/>
    <p:sldId id="263" r:id="rId5"/>
    <p:sldId id="259" r:id="rId6"/>
    <p:sldId id="261"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9" autoAdjust="0"/>
    <p:restoredTop sz="91033" autoAdjust="0"/>
  </p:normalViewPr>
  <p:slideViewPr>
    <p:cSldViewPr>
      <p:cViewPr varScale="1">
        <p:scale>
          <a:sx n="89" d="100"/>
          <a:sy n="89" d="100"/>
        </p:scale>
        <p:origin x="-96"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0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C6BE5C-2988-48F8-9B04-9680E88D12A4}" type="datetimeFigureOut">
              <a:rPr lang="en-US" smtClean="0"/>
              <a:t>12/2/2015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3E4721-F0A0-4F43-A492-098E99A7DC60}" type="slidenum">
              <a:rPr lang="en-US" smtClean="0"/>
              <a:t>‹#›</a:t>
            </a:fld>
            <a:endParaRPr lang="en-US"/>
          </a:p>
        </p:txBody>
      </p:sp>
    </p:spTree>
    <p:extLst>
      <p:ext uri="{BB962C8B-B14F-4D97-AF65-F5344CB8AC3E}">
        <p14:creationId xmlns:p14="http://schemas.microsoft.com/office/powerpoint/2010/main" val="50024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8610B-2B58-40B1-8F5A-95C70A2D24FF}"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36256-B1FD-4668-B017-4ABAE6FDB773}" type="slidenum">
              <a:rPr lang="en-US" smtClean="0"/>
              <a:t>‹#›</a:t>
            </a:fld>
            <a:endParaRPr lang="en-US"/>
          </a:p>
        </p:txBody>
      </p:sp>
    </p:spTree>
    <p:extLst>
      <p:ext uri="{BB962C8B-B14F-4D97-AF65-F5344CB8AC3E}">
        <p14:creationId xmlns:p14="http://schemas.microsoft.com/office/powerpoint/2010/main" val="59226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36256-B1FD-4668-B017-4ABAE6FDB773}" type="slidenum">
              <a:rPr lang="en-US" smtClean="0"/>
              <a:t>1</a:t>
            </a:fld>
            <a:endParaRPr lang="en-US"/>
          </a:p>
        </p:txBody>
      </p:sp>
    </p:spTree>
    <p:extLst>
      <p:ext uri="{BB962C8B-B14F-4D97-AF65-F5344CB8AC3E}">
        <p14:creationId xmlns:p14="http://schemas.microsoft.com/office/powerpoint/2010/main" val="34654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bg>
      <p:bgRef idx="1003">
        <a:schemeClr val="bg1"/>
      </p:bgRef>
    </p:bg>
    <p:spTree>
      <p:nvGrpSpPr>
        <p:cNvPr id="1" name=""/>
        <p:cNvGrpSpPr/>
        <p:nvPr/>
      </p:nvGrpSpPr>
      <p:grpSpPr>
        <a:xfrm>
          <a:off x="0" y="0"/>
          <a:ext cx="0" cy="0"/>
          <a:chOff x="0" y="0"/>
          <a:chExt cx="0" cy="0"/>
        </a:xfrm>
      </p:grpSpPr>
      <p:sp>
        <p:nvSpPr>
          <p:cNvPr id="7" name="Rectangle 6"/>
          <p:cNvSpPr/>
          <p:nvPr/>
        </p:nvSpPr>
        <p:spPr bwMode="white">
          <a:xfrm>
            <a:off x="2689" y="6858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12551" y="7620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4800" b="1" dirty="0"/>
          </a:p>
        </p:txBody>
      </p:sp>
      <p:sp>
        <p:nvSpPr>
          <p:cNvPr id="9" name="Rectangle 8"/>
          <p:cNvSpPr/>
          <p:nvPr/>
        </p:nvSpPr>
        <p:spPr>
          <a:xfrm>
            <a:off x="1374289" y="7620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374289" y="762000"/>
            <a:ext cx="7769711" cy="990600"/>
          </a:xfrm>
        </p:spPr>
        <p:txBody>
          <a:bodyPr/>
          <a:lstStyle>
            <a:lvl1pPr marL="55563" indent="0" algn="l" defTabSz="1371600">
              <a:buNone/>
              <a:defRPr sz="4400" b="0" cap="none" baseline="0">
                <a:solidFill>
                  <a:srgbClr val="FFFFFF"/>
                </a:solidFill>
              </a:defRPr>
            </a:lvl1pPr>
          </a:lstStyle>
          <a:p>
            <a:r>
              <a:rPr kumimoji="0" lang="en-US" dirty="0" smtClean="0"/>
              <a:t>Chapter {XX}: {Title}</a:t>
            </a:r>
            <a:endParaRPr kumimoji="0" lang="en-US" dirty="0"/>
          </a:p>
        </p:txBody>
      </p:sp>
      <p:sp>
        <p:nvSpPr>
          <p:cNvPr id="15" name="Picture Placeholder 2"/>
          <p:cNvSpPr>
            <a:spLocks noGrp="1"/>
          </p:cNvSpPr>
          <p:nvPr>
            <p:ph type="pic" idx="1"/>
          </p:nvPr>
        </p:nvSpPr>
        <p:spPr>
          <a:xfrm>
            <a:off x="0" y="1752600"/>
            <a:ext cx="9144000" cy="4339814"/>
          </a:xfrm>
          <a:solidFill>
            <a:schemeClr val="accent1">
              <a:tint val="40000"/>
            </a:schemeClr>
          </a:solidFill>
          <a:ln>
            <a:noFill/>
          </a:ln>
        </p:spPr>
        <p:txBody>
          <a:bodyPr/>
          <a:lstStyle>
            <a:lvl1pPr marL="0" indent="0">
              <a:buNone/>
              <a:defRPr sz="3200"/>
            </a:lvl1pPr>
            <a:lvl5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lvl5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kumimoji="0" lang="en-US" dirty="0" smtClean="0"/>
              <a:t>Learning Objectives</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hapt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baseline="0"/>
            </a:lvl1pPr>
          </a:lstStyle>
          <a:p>
            <a:r>
              <a:rPr kumimoji="0" lang="en-US" dirty="0" smtClean="0"/>
              <a:t>{Heading (Number &amp; Name)}</a:t>
            </a:r>
            <a:endParaRPr kumimoji="0" lang="en-US" dirty="0"/>
          </a:p>
        </p:txBody>
      </p:sp>
      <p:sp>
        <p:nvSpPr>
          <p:cNvPr id="8" name="Content Placeholder 7"/>
          <p:cNvSpPr>
            <a:spLocks noGrp="1"/>
          </p:cNvSpPr>
          <p:nvPr>
            <p:ph sz="quarter" idx="1"/>
          </p:nvPr>
        </p:nvSpPr>
        <p:spPr>
          <a:xfrm>
            <a:off x="612648" y="1600200"/>
            <a:ext cx="8153400" cy="45720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ctr">
              <a:buNone/>
              <a:defRPr sz="4400" b="0" baseline="0"/>
            </a:lvl1pPr>
          </a:lstStyle>
          <a:p>
            <a:r>
              <a:rPr kumimoji="0" lang="en-US" dirty="0" smtClean="0"/>
              <a:t>Chapter Summary</a:t>
            </a:r>
            <a:endParaRPr kumimoji="0" lang="en-US" dirty="0"/>
          </a:p>
        </p:txBody>
      </p:sp>
      <p:sp>
        <p:nvSpPr>
          <p:cNvPr id="9" name="Content Placeholder 8"/>
          <p:cNvSpPr>
            <a:spLocks noGrp="1"/>
          </p:cNvSpPr>
          <p:nvPr>
            <p:ph sz="quarter" idx="1"/>
          </p:nvPr>
        </p:nvSpPr>
        <p:spPr>
          <a:xfrm>
            <a:off x="1295400" y="1676400"/>
            <a:ext cx="7467600" cy="44958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Box 3"/>
          <p:cNvSpPr txBox="1"/>
          <p:nvPr userDrawn="1"/>
        </p:nvSpPr>
        <p:spPr>
          <a:xfrm>
            <a:off x="838200" y="3200400"/>
            <a:ext cx="1828800" cy="369332"/>
          </a:xfrm>
          <a:prstGeom prst="rect">
            <a:avLst/>
          </a:prstGeom>
          <a:noFill/>
        </p:spPr>
        <p:txBody>
          <a:bodyPr wrap="square" rtlCol="0">
            <a:spAutoFit/>
          </a:bodyPr>
          <a:lstStyle/>
          <a:p>
            <a:endParaRPr lang="en-US" dirty="0"/>
          </a:p>
        </p:txBody>
      </p:sp>
      <p:sp>
        <p:nvSpPr>
          <p:cNvPr id="10" name="Rectangle 9"/>
          <p:cNvSpPr/>
          <p:nvPr userDrawn="1"/>
        </p:nvSpPr>
        <p:spPr>
          <a:xfrm>
            <a:off x="609600" y="1648522"/>
            <a:ext cx="533400" cy="452367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wordArtVert" anchor="ctr"/>
          <a:lstStyle/>
          <a:p>
            <a:pPr algn="ctr" eaLnBrk="1" latinLnBrk="0" hangingPunct="1"/>
            <a:r>
              <a:rPr kumimoji="0" lang="en-US" sz="1600" dirty="0" smtClean="0"/>
              <a:t>FINAL</a:t>
            </a:r>
            <a:r>
              <a:rPr kumimoji="0" lang="en-US" sz="1600" baseline="0" dirty="0" smtClean="0"/>
              <a:t> THOUGHTS</a:t>
            </a:r>
            <a:endParaRPr kumimoji="0" lang="en-US" sz="1600"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hasCustomPrompt="1"/>
          </p:nvPr>
        </p:nvSpPr>
        <p:spPr>
          <a:xfrm>
            <a:off x="1545336" y="4648200"/>
            <a:ext cx="7589520" cy="728472"/>
          </a:xfrm>
        </p:spPr>
        <p:txBody>
          <a:bodyPr anchor="ctr"/>
          <a:lstStyle>
            <a:lvl1pPr algn="l">
              <a:buNone/>
              <a:defRPr sz="2800" b="0" baseline="0">
                <a:solidFill>
                  <a:srgbClr val="FFFFFF"/>
                </a:solidFill>
              </a:defRPr>
            </a:lvl1pPr>
          </a:lstStyle>
          <a:p>
            <a:r>
              <a:rPr kumimoji="0" lang="en-US" dirty="0" smtClean="0"/>
              <a:t>Image {X.X}	{Caption}</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bg1"/>
          </a:solidFill>
          <a:ln>
            <a:noFill/>
          </a:ln>
        </p:spPr>
        <p:txBody>
          <a:bodyPr/>
          <a:lstStyle>
            <a:lvl1pPr marL="0" indent="0">
              <a:buNone/>
              <a:defRPr sz="3200"/>
            </a:lvl1pPr>
          </a:lstStyle>
          <a:p>
            <a:r>
              <a:rPr kumimoji="0" lang="en-US" smtClean="0"/>
              <a:t>Drag picture to placeholder or click icon to add</a:t>
            </a:r>
            <a:endParaRPr kumimoji="0" lang="en-US" dirty="0"/>
          </a:p>
        </p:txBody>
      </p:sp>
      <p:sp>
        <p:nvSpPr>
          <p:cNvPr id="15" name="TextBox 14"/>
          <p:cNvSpPr txBox="1"/>
          <p:nvPr userDrawn="1"/>
        </p:nvSpPr>
        <p:spPr>
          <a:xfrm>
            <a:off x="6553200" y="6100551"/>
            <a:ext cx="24384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p>
        </p:txBody>
      </p:sp>
      <p:sp>
        <p:nvSpPr>
          <p:cNvPr id="12" name="TextBox 11"/>
          <p:cNvSpPr txBox="1"/>
          <p:nvPr userDrawn="1"/>
        </p:nvSpPr>
        <p:spPr>
          <a:xfrm>
            <a:off x="1522253" y="6177495"/>
            <a:ext cx="4779264" cy="523220"/>
          </a:xfrm>
          <a:prstGeom prst="rect">
            <a:avLst/>
          </a:prstGeom>
          <a:noFill/>
        </p:spPr>
        <p:txBody>
          <a:bodyPr wrap="square" rtlCol="0" anchor="ctr">
            <a:spAutoFit/>
          </a:bodyPr>
          <a:lstStyle/>
          <a:p>
            <a:pPr algn="l"/>
            <a:r>
              <a:rPr lang="en-US" sz="1600" baseline="0" dirty="0" smtClean="0">
                <a:solidFill>
                  <a:srgbClr val="002060"/>
                </a:solidFill>
              </a:rPr>
              <a:t>Essentials of Psychology, 5th Edition</a:t>
            </a:r>
          </a:p>
          <a:p>
            <a:pPr algn="l"/>
            <a:r>
              <a:rPr lang="en-US" sz="1200" baseline="0" dirty="0" smtClean="0">
                <a:solidFill>
                  <a:srgbClr val="002060"/>
                </a:solidFill>
              </a:rPr>
              <a:t>Stephen L. </a:t>
            </a:r>
            <a:r>
              <a:rPr lang="en-US" sz="1200" baseline="0" dirty="0" err="1" smtClean="0">
                <a:solidFill>
                  <a:srgbClr val="002060"/>
                </a:solidFill>
              </a:rPr>
              <a:t>Franzoi</a:t>
            </a:r>
            <a:r>
              <a:rPr lang="en-US" sz="1200" baseline="0" dirty="0" smtClean="0">
                <a:solidFill>
                  <a:srgbClr val="002060"/>
                </a:solidFill>
              </a:rPr>
              <a:t> </a:t>
            </a:r>
            <a:r>
              <a:rPr lang="en-US" sz="1200" dirty="0" smtClean="0">
                <a:solidFill>
                  <a:srgbClr val="002060"/>
                </a:solidFill>
              </a:rPr>
              <a:t>©2014</a:t>
            </a:r>
            <a:endParaRPr lang="en-US" sz="1200"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1pPr>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590550" y="1600200"/>
            <a:ext cx="8175498" cy="452657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6858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endParaRPr kumimoji="0" lang="en-US" sz="1100"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extBox 4"/>
          <p:cNvSpPr txBox="1"/>
          <p:nvPr/>
        </p:nvSpPr>
        <p:spPr>
          <a:xfrm>
            <a:off x="6476999" y="6092655"/>
            <a:ext cx="2497873" cy="677108"/>
          </a:xfrm>
          <a:prstGeom prst="rect">
            <a:avLst/>
          </a:prstGeom>
          <a:noFill/>
        </p:spPr>
        <p:txBody>
          <a:bodyPr wrap="square"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17375E"/>
                </a:solidFill>
              </a:rPr>
              <a:t>BVT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rgbClr val="4376B4"/>
                </a:solidFill>
              </a:rPr>
              <a:t>Better textbooks, better prices.</a:t>
            </a:r>
            <a:endParaRPr lang="en-US" dirty="0"/>
          </a:p>
        </p:txBody>
      </p:sp>
      <p:sp>
        <p:nvSpPr>
          <p:cNvPr id="10" name="TextBox 9"/>
          <p:cNvSpPr txBox="1"/>
          <p:nvPr/>
        </p:nvSpPr>
        <p:spPr>
          <a:xfrm>
            <a:off x="533400" y="6138822"/>
            <a:ext cx="5353050" cy="584775"/>
          </a:xfrm>
          <a:prstGeom prst="rect">
            <a:avLst/>
          </a:prstGeom>
          <a:noFill/>
        </p:spPr>
        <p:txBody>
          <a:bodyPr wrap="square" rtlCol="0" anchor="ctr">
            <a:spAutoFit/>
          </a:bodyPr>
          <a:lstStyle/>
          <a:p>
            <a:pPr algn="l"/>
            <a:r>
              <a:rPr lang="en-US" baseline="0" dirty="0" smtClean="0">
                <a:solidFill>
                  <a:srgbClr val="002060"/>
                </a:solidFill>
              </a:rPr>
              <a:t>Essentials of Psychology, 5th Edition</a:t>
            </a:r>
          </a:p>
          <a:p>
            <a:pPr algn="l"/>
            <a:r>
              <a:rPr lang="en-US" sz="1400" baseline="0" dirty="0" smtClean="0">
                <a:solidFill>
                  <a:srgbClr val="002060"/>
                </a:solidFill>
              </a:rPr>
              <a:t>Stephen L. </a:t>
            </a:r>
            <a:r>
              <a:rPr lang="en-US" sz="1400" baseline="0" dirty="0" err="1" smtClean="0">
                <a:solidFill>
                  <a:srgbClr val="002060"/>
                </a:solidFill>
              </a:rPr>
              <a:t>Franzoi</a:t>
            </a:r>
            <a:r>
              <a:rPr lang="en-US" sz="1400" baseline="0" dirty="0" smtClean="0">
                <a:solidFill>
                  <a:srgbClr val="002060"/>
                </a:solidFill>
              </a:rPr>
              <a:t> </a:t>
            </a:r>
            <a:r>
              <a:rPr lang="en-US" sz="1400" dirty="0" smtClean="0">
                <a:solidFill>
                  <a:srgbClr val="002060"/>
                </a:solidFill>
              </a:rPr>
              <a:t>©2014</a:t>
            </a:r>
            <a:endParaRPr lang="en-US" sz="1400" dirty="0">
              <a:solidFill>
                <a:srgbClr val="00206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8" r:id="rId4"/>
    <p:sldLayoutId id="2147483669" r:id="rId5"/>
    <p:sldLayoutId id="2147483665" r:id="rId6"/>
  </p:sldLayoutIdLst>
  <p:timing>
    <p:tnLst>
      <p:par>
        <p:cTn id="1" dur="indefinite" restart="never" nodeType="tmRoot"/>
      </p:par>
    </p:tnLst>
  </p:timing>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Chapter 13: Stress, Coping, and Health</a:t>
            </a:r>
            <a:endParaRPr lang="en-US" sz="3800" dirty="0"/>
          </a:p>
        </p:txBody>
      </p:sp>
      <p:pic>
        <p:nvPicPr>
          <p:cNvPr id="3" name="Picture Placeholder 2" title="&quot;&quot;"/>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6804" r="-86804"/>
          <a:stretch>
            <a:fillRect/>
          </a:stretch>
        </p:blipFill>
        <p:spPr/>
      </p:pic>
    </p:spTree>
    <p:extLst>
      <p:ext uri="{BB962C8B-B14F-4D97-AF65-F5344CB8AC3E}">
        <p14:creationId xmlns:p14="http://schemas.microsoft.com/office/powerpoint/2010/main" val="375113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Psychophysiological Illness</a:t>
            </a:r>
            <a:endParaRPr lang="en-US" dirty="0"/>
          </a:p>
        </p:txBody>
      </p:sp>
      <p:sp>
        <p:nvSpPr>
          <p:cNvPr id="3" name="Content Placeholder 2"/>
          <p:cNvSpPr>
            <a:spLocks noGrp="1"/>
          </p:cNvSpPr>
          <p:nvPr>
            <p:ph sz="quarter" idx="1"/>
          </p:nvPr>
        </p:nvSpPr>
        <p:spPr/>
        <p:txBody>
          <a:bodyPr>
            <a:normAutofit/>
          </a:bodyPr>
          <a:lstStyle/>
          <a:p>
            <a:r>
              <a:rPr lang="en-US" sz="2700" b="1" dirty="0"/>
              <a:t>Psychophysiological </a:t>
            </a:r>
            <a:r>
              <a:rPr lang="en-US" sz="2700" b="1" dirty="0" smtClean="0"/>
              <a:t>disorders:</a:t>
            </a:r>
            <a:r>
              <a:rPr lang="en-US" sz="2700" dirty="0" smtClean="0"/>
              <a:t> </a:t>
            </a:r>
            <a:r>
              <a:rPr lang="en-US" sz="2700" dirty="0"/>
              <a:t>physical conditions that are caused or aggravated by psychological </a:t>
            </a:r>
            <a:r>
              <a:rPr lang="en-US" sz="2700" dirty="0" smtClean="0"/>
              <a:t>factors, </a:t>
            </a:r>
            <a:r>
              <a:rPr lang="en-US" sz="2700" dirty="0"/>
              <a:t>such as </a:t>
            </a:r>
            <a:r>
              <a:rPr lang="en-US" sz="2700" dirty="0" smtClean="0"/>
              <a:t>stress</a:t>
            </a:r>
            <a:endParaRPr lang="en-US" sz="2700" dirty="0"/>
          </a:p>
          <a:p>
            <a:pPr lvl="1"/>
            <a:r>
              <a:rPr lang="en-US" sz="2200" dirty="0"/>
              <a:t>High blood pressure can occur due to increased sympathetic nervous system activity, placing more strain on the cardiovascular </a:t>
            </a:r>
            <a:r>
              <a:rPr lang="en-US" sz="2200" dirty="0" smtClean="0"/>
              <a:t>system.</a:t>
            </a:r>
            <a:endParaRPr lang="en-US" sz="2200" dirty="0"/>
          </a:p>
          <a:p>
            <a:r>
              <a:rPr lang="en-US" sz="2700" b="1" dirty="0" smtClean="0"/>
              <a:t>Psychoneuroimmunology</a:t>
            </a:r>
            <a:r>
              <a:rPr lang="en-US" sz="2700" dirty="0" smtClean="0"/>
              <a:t>: </a:t>
            </a:r>
            <a:r>
              <a:rPr lang="en-US" sz="2700" dirty="0"/>
              <a:t>field that studies the relationship between psychological factors and physical </a:t>
            </a:r>
            <a:r>
              <a:rPr lang="en-US" sz="2700" dirty="0" smtClean="0"/>
              <a:t>illness</a:t>
            </a:r>
            <a:endParaRPr lang="en-US" sz="2700" dirty="0"/>
          </a:p>
          <a:p>
            <a:pPr lvl="1"/>
            <a:r>
              <a:rPr lang="en-US" sz="2200" dirty="0"/>
              <a:t>Immune system problems can arise when stress is </a:t>
            </a:r>
            <a:r>
              <a:rPr lang="en-US" sz="2200" dirty="0" smtClean="0"/>
              <a:t>prolonged.</a:t>
            </a:r>
          </a:p>
          <a:p>
            <a:pPr lvl="1"/>
            <a:r>
              <a:rPr lang="en-US" sz="2200" dirty="0" smtClean="0"/>
              <a:t>Chronic </a:t>
            </a:r>
            <a:r>
              <a:rPr lang="en-US" sz="2200" dirty="0"/>
              <a:t>stress reduces the efficiency of the immune system</a:t>
            </a:r>
            <a:r>
              <a:rPr lang="en-US" sz="2200" dirty="0" smtClean="0"/>
              <a:t>.</a:t>
            </a:r>
            <a:endParaRPr lang="en-US" sz="2200" dirty="0"/>
          </a:p>
        </p:txBody>
      </p:sp>
    </p:spTree>
    <p:extLst>
      <p:ext uri="{BB962C8B-B14F-4D97-AF65-F5344CB8AC3E}">
        <p14:creationId xmlns:p14="http://schemas.microsoft.com/office/powerpoint/2010/main" val="376968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Appraisal of Stress</a:t>
            </a:r>
            <a:endParaRPr lang="en-US" dirty="0"/>
          </a:p>
        </p:txBody>
      </p:sp>
      <p:sp>
        <p:nvSpPr>
          <p:cNvPr id="3" name="Content Placeholder 2"/>
          <p:cNvSpPr>
            <a:spLocks noGrp="1"/>
          </p:cNvSpPr>
          <p:nvPr>
            <p:ph sz="quarter" idx="1"/>
          </p:nvPr>
        </p:nvSpPr>
        <p:spPr/>
        <p:txBody>
          <a:bodyPr>
            <a:normAutofit/>
          </a:bodyPr>
          <a:lstStyle/>
          <a:p>
            <a:r>
              <a:rPr lang="en-US" b="1" dirty="0"/>
              <a:t>Problem-focused </a:t>
            </a:r>
            <a:r>
              <a:rPr lang="en-US" b="1" dirty="0" smtClean="0"/>
              <a:t>coping</a:t>
            </a:r>
            <a:r>
              <a:rPr lang="en-US" dirty="0" smtClean="0"/>
              <a:t>: </a:t>
            </a:r>
            <a:r>
              <a:rPr lang="en-US" dirty="0"/>
              <a:t>strategy to reduce stress by overcoming the source of the </a:t>
            </a:r>
            <a:r>
              <a:rPr lang="en-US" dirty="0" smtClean="0"/>
              <a:t>problem</a:t>
            </a:r>
            <a:r>
              <a:rPr lang="en-US" sz="2900" dirty="0" smtClean="0"/>
              <a:t> (e.g., If </a:t>
            </a:r>
            <a:r>
              <a:rPr lang="en-US" sz="2900" dirty="0"/>
              <a:t>you fail an exam, what can you do</a:t>
            </a:r>
            <a:r>
              <a:rPr lang="en-US" sz="2900" dirty="0" smtClean="0"/>
              <a:t>?)</a:t>
            </a:r>
            <a:endParaRPr lang="en-US" sz="2900" dirty="0"/>
          </a:p>
          <a:p>
            <a:r>
              <a:rPr lang="en-US" b="1" dirty="0"/>
              <a:t>Emotion-focused </a:t>
            </a:r>
            <a:r>
              <a:rPr lang="en-US" b="1" dirty="0" smtClean="0"/>
              <a:t>coping</a:t>
            </a:r>
            <a:r>
              <a:rPr lang="en-US" dirty="0" smtClean="0"/>
              <a:t>: </a:t>
            </a:r>
            <a:r>
              <a:rPr lang="en-US" dirty="0"/>
              <a:t>strategy to manage emotional reactions to stress instead of trying to change the </a:t>
            </a:r>
            <a:r>
              <a:rPr lang="en-US" dirty="0" smtClean="0"/>
              <a:t>stressor (e.g., l</a:t>
            </a:r>
            <a:r>
              <a:rPr lang="en-US" sz="2900" dirty="0" smtClean="0"/>
              <a:t>eisure activities)</a:t>
            </a:r>
            <a:endParaRPr lang="en-US" sz="2900" dirty="0"/>
          </a:p>
        </p:txBody>
      </p:sp>
    </p:spTree>
    <p:extLst>
      <p:ext uri="{BB962C8B-B14F-4D97-AF65-F5344CB8AC3E}">
        <p14:creationId xmlns:p14="http://schemas.microsoft.com/office/powerpoint/2010/main" val="3538061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Predictability and Control</a:t>
            </a:r>
            <a:endParaRPr lang="en-US" dirty="0"/>
          </a:p>
        </p:txBody>
      </p:sp>
      <p:sp>
        <p:nvSpPr>
          <p:cNvPr id="3" name="Content Placeholder 2"/>
          <p:cNvSpPr>
            <a:spLocks noGrp="1"/>
          </p:cNvSpPr>
          <p:nvPr>
            <p:ph sz="quarter" idx="1"/>
          </p:nvPr>
        </p:nvSpPr>
        <p:spPr/>
        <p:txBody>
          <a:bodyPr/>
          <a:lstStyle/>
          <a:p>
            <a:r>
              <a:rPr lang="en-US" dirty="0"/>
              <a:t>Perceived control over a stressor is an important factor in moderating stress</a:t>
            </a:r>
            <a:r>
              <a:rPr lang="en-US" dirty="0" smtClean="0"/>
              <a:t>.</a:t>
            </a:r>
            <a:endParaRPr lang="en-US" b="1" dirty="0"/>
          </a:p>
          <a:p>
            <a:r>
              <a:rPr lang="en-US" dirty="0"/>
              <a:t>The following are differences in perceived control:</a:t>
            </a:r>
          </a:p>
          <a:p>
            <a:pPr lvl="1"/>
            <a:r>
              <a:rPr lang="en-US" sz="2400" dirty="0"/>
              <a:t>Internal locus of control</a:t>
            </a:r>
          </a:p>
          <a:p>
            <a:pPr lvl="1"/>
            <a:r>
              <a:rPr lang="en-US" sz="2400" dirty="0"/>
              <a:t>External locus of </a:t>
            </a:r>
            <a:r>
              <a:rPr lang="en-US" sz="2400" dirty="0" smtClean="0"/>
              <a:t>control</a:t>
            </a:r>
          </a:p>
          <a:p>
            <a:r>
              <a:rPr lang="en-US" dirty="0" smtClean="0"/>
              <a:t>Procrastination </a:t>
            </a:r>
            <a:r>
              <a:rPr lang="en-US" dirty="0"/>
              <a:t>can increase stress symptoms</a:t>
            </a:r>
            <a:r>
              <a:rPr lang="en-US" dirty="0" smtClean="0"/>
              <a:t>.</a:t>
            </a:r>
            <a:endParaRPr lang="en-US" dirty="0"/>
          </a:p>
        </p:txBody>
      </p:sp>
    </p:spTree>
    <p:extLst>
      <p:ext uri="{BB962C8B-B14F-4D97-AF65-F5344CB8AC3E}">
        <p14:creationId xmlns:p14="http://schemas.microsoft.com/office/powerpoint/2010/main" val="427849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Hostile Persons and Stress</a:t>
            </a:r>
            <a:endParaRPr lang="en-US" dirty="0"/>
          </a:p>
        </p:txBody>
      </p:sp>
      <p:sp>
        <p:nvSpPr>
          <p:cNvPr id="3" name="Content Placeholder 2"/>
          <p:cNvSpPr>
            <a:spLocks noGrp="1"/>
          </p:cNvSpPr>
          <p:nvPr>
            <p:ph sz="quarter" idx="1"/>
          </p:nvPr>
        </p:nvSpPr>
        <p:spPr/>
        <p:txBody>
          <a:bodyPr>
            <a:normAutofit/>
          </a:bodyPr>
          <a:lstStyle/>
          <a:p>
            <a:r>
              <a:rPr lang="en-US" b="1" dirty="0"/>
              <a:t>Type A</a:t>
            </a:r>
            <a:r>
              <a:rPr lang="en-US" dirty="0"/>
              <a:t> behavior </a:t>
            </a:r>
            <a:r>
              <a:rPr lang="en-US" dirty="0" smtClean="0"/>
              <a:t>pattern: </a:t>
            </a:r>
            <a:r>
              <a:rPr lang="en-US" dirty="0"/>
              <a:t>characterized by competitiveness, impatience, ambition, hostility and a hard-driving approach to </a:t>
            </a:r>
            <a:r>
              <a:rPr lang="en-US" dirty="0" smtClean="0"/>
              <a:t>life</a:t>
            </a:r>
            <a:endParaRPr lang="en-US" dirty="0"/>
          </a:p>
          <a:p>
            <a:r>
              <a:rPr lang="en-US" b="1" dirty="0"/>
              <a:t>Type B</a:t>
            </a:r>
            <a:r>
              <a:rPr lang="en-US" dirty="0"/>
              <a:t> behavior </a:t>
            </a:r>
            <a:r>
              <a:rPr lang="en-US" dirty="0" smtClean="0"/>
              <a:t>pattern: </a:t>
            </a:r>
            <a:r>
              <a:rPr lang="en-US" dirty="0"/>
              <a:t>characterized by a patient, relaxed, easygoing approach to </a:t>
            </a:r>
            <a:r>
              <a:rPr lang="en-US" dirty="0" smtClean="0"/>
              <a:t>life</a:t>
            </a:r>
            <a:endParaRPr lang="en-US" dirty="0"/>
          </a:p>
          <a:p>
            <a:r>
              <a:rPr lang="en-US" dirty="0"/>
              <a:t>Which type do think causes an over arousal of the body’s stress responses</a:t>
            </a:r>
            <a:r>
              <a:rPr lang="en-US" dirty="0" smtClean="0"/>
              <a:t>?</a:t>
            </a:r>
            <a:endParaRPr lang="en-US" dirty="0"/>
          </a:p>
        </p:txBody>
      </p:sp>
    </p:spTree>
    <p:extLst>
      <p:ext uri="{BB962C8B-B14F-4D97-AF65-F5344CB8AC3E}">
        <p14:creationId xmlns:p14="http://schemas.microsoft.com/office/powerpoint/2010/main" val="174359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Pessimism and Stress</a:t>
            </a:r>
            <a:endParaRPr lang="en-US" dirty="0"/>
          </a:p>
        </p:txBody>
      </p:sp>
      <p:sp>
        <p:nvSpPr>
          <p:cNvPr id="3" name="Content Placeholder 2"/>
          <p:cNvSpPr>
            <a:spLocks noGrp="1"/>
          </p:cNvSpPr>
          <p:nvPr>
            <p:ph sz="quarter" idx="1"/>
          </p:nvPr>
        </p:nvSpPr>
        <p:spPr/>
        <p:txBody>
          <a:bodyPr>
            <a:normAutofit fontScale="92500"/>
          </a:bodyPr>
          <a:lstStyle/>
          <a:p>
            <a:r>
              <a:rPr lang="en-US" b="1" dirty="0"/>
              <a:t>Pessimistic explanatory </a:t>
            </a:r>
            <a:r>
              <a:rPr lang="en-US" b="1" dirty="0" smtClean="0"/>
              <a:t>style</a:t>
            </a:r>
            <a:r>
              <a:rPr lang="en-US" dirty="0" smtClean="0"/>
              <a:t> </a:t>
            </a:r>
            <a:r>
              <a:rPr lang="en-US" dirty="0"/>
              <a:t>explains uncontrollable negative events as being caused by internal factors</a:t>
            </a:r>
          </a:p>
          <a:p>
            <a:pPr lvl="1"/>
            <a:r>
              <a:rPr lang="en-US" sz="2400" dirty="0"/>
              <a:t>“It’s my fault.</a:t>
            </a:r>
            <a:r>
              <a:rPr lang="en-US" sz="2400" dirty="0" smtClean="0"/>
              <a:t>”</a:t>
            </a:r>
            <a:endParaRPr lang="en-US" sz="2400" dirty="0"/>
          </a:p>
          <a:p>
            <a:r>
              <a:rPr lang="en-US" b="1" dirty="0"/>
              <a:t>Optimistic explanatory </a:t>
            </a:r>
            <a:r>
              <a:rPr lang="en-US" b="1" dirty="0" smtClean="0"/>
              <a:t>style</a:t>
            </a:r>
            <a:r>
              <a:rPr lang="en-US" dirty="0" smtClean="0"/>
              <a:t> </a:t>
            </a:r>
            <a:r>
              <a:rPr lang="en-US" dirty="0"/>
              <a:t>explains uncontrollable negative events as being due to external factors</a:t>
            </a:r>
          </a:p>
          <a:p>
            <a:pPr lvl="1"/>
            <a:r>
              <a:rPr lang="en-US" sz="2400" dirty="0"/>
              <a:t>“It’s not my fault.</a:t>
            </a:r>
            <a:r>
              <a:rPr lang="en-US" sz="2400" dirty="0" smtClean="0"/>
              <a:t>”</a:t>
            </a:r>
            <a:endParaRPr lang="en-US" sz="2400" dirty="0"/>
          </a:p>
          <a:p>
            <a:r>
              <a:rPr lang="en-US" dirty="0"/>
              <a:t>Optimists live longer and have better immune systems</a:t>
            </a:r>
            <a:r>
              <a:rPr lang="en-US" dirty="0" smtClean="0"/>
              <a:t>.</a:t>
            </a:r>
            <a:endParaRPr lang="en-US" dirty="0"/>
          </a:p>
          <a:p>
            <a:r>
              <a:rPr lang="en-US" dirty="0"/>
              <a:t>Pessimists have a higher risk of untimely death</a:t>
            </a:r>
            <a:r>
              <a:rPr lang="en-US" dirty="0" smtClean="0"/>
              <a:t>.</a:t>
            </a:r>
            <a:endParaRPr lang="en-US" dirty="0"/>
          </a:p>
        </p:txBody>
      </p:sp>
    </p:spTree>
    <p:extLst>
      <p:ext uri="{BB962C8B-B14F-4D97-AF65-F5344CB8AC3E}">
        <p14:creationId xmlns:p14="http://schemas.microsoft.com/office/powerpoint/2010/main" val="75038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Influences on Stress</a:t>
            </a:r>
            <a:endParaRPr lang="en-US" dirty="0"/>
          </a:p>
        </p:txBody>
      </p:sp>
      <p:sp>
        <p:nvSpPr>
          <p:cNvPr id="3" name="Content Placeholder 2"/>
          <p:cNvSpPr>
            <a:spLocks noGrp="1"/>
          </p:cNvSpPr>
          <p:nvPr>
            <p:ph sz="quarter" idx="1"/>
          </p:nvPr>
        </p:nvSpPr>
        <p:spPr/>
        <p:txBody>
          <a:bodyPr/>
          <a:lstStyle/>
          <a:p>
            <a:r>
              <a:rPr lang="en-US" dirty="0"/>
              <a:t>Social support can increase life expectancy.</a:t>
            </a:r>
          </a:p>
          <a:p>
            <a:r>
              <a:rPr lang="en-US" dirty="0"/>
              <a:t>Social support also can increase our knowledge about </a:t>
            </a:r>
            <a:r>
              <a:rPr lang="en-US" dirty="0" smtClean="0"/>
              <a:t>stressors—we </a:t>
            </a:r>
            <a:r>
              <a:rPr lang="en-US" dirty="0"/>
              <a:t>can talk about them</a:t>
            </a:r>
            <a:r>
              <a:rPr lang="en-US" dirty="0" smtClean="0"/>
              <a:t>.</a:t>
            </a:r>
            <a:endParaRPr lang="en-US" dirty="0"/>
          </a:p>
          <a:p>
            <a:r>
              <a:rPr lang="en-US" dirty="0"/>
              <a:t>People who attend religious services have been found to live longer.</a:t>
            </a:r>
          </a:p>
          <a:p>
            <a:pPr lvl="1"/>
            <a:r>
              <a:rPr lang="en-US" sz="2400" dirty="0" smtClean="0"/>
              <a:t>The following are two explanations for this:</a:t>
            </a:r>
          </a:p>
          <a:p>
            <a:pPr lvl="2"/>
            <a:r>
              <a:rPr lang="en-US" sz="2000" dirty="0" smtClean="0"/>
              <a:t>Healthier </a:t>
            </a:r>
            <a:r>
              <a:rPr lang="en-US" sz="2000" dirty="0"/>
              <a:t>lifestyles</a:t>
            </a:r>
          </a:p>
          <a:p>
            <a:pPr lvl="2"/>
            <a:r>
              <a:rPr lang="en-US" sz="2000" dirty="0"/>
              <a:t>Social </a:t>
            </a:r>
            <a:r>
              <a:rPr lang="en-US" sz="2000" dirty="0" smtClean="0"/>
              <a:t>support</a:t>
            </a:r>
          </a:p>
        </p:txBody>
      </p:sp>
    </p:spTree>
    <p:extLst>
      <p:ext uri="{BB962C8B-B14F-4D97-AF65-F5344CB8AC3E}">
        <p14:creationId xmlns:p14="http://schemas.microsoft.com/office/powerpoint/2010/main" val="194019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rmAutofit fontScale="90000"/>
          </a:bodyPr>
          <a:lstStyle/>
          <a:p>
            <a:r>
              <a:rPr lang="en-US" dirty="0" smtClean="0"/>
              <a:t>Stress and Internal and </a:t>
            </a:r>
            <a:br>
              <a:rPr lang="en-US" dirty="0" smtClean="0"/>
            </a:br>
            <a:r>
              <a:rPr lang="en-US" dirty="0" smtClean="0"/>
              <a:t>External Forces</a:t>
            </a:r>
            <a:endParaRPr lang="en-US" dirty="0"/>
          </a:p>
        </p:txBody>
      </p:sp>
      <p:sp>
        <p:nvSpPr>
          <p:cNvPr id="3" name="Content Placeholder 2"/>
          <p:cNvSpPr>
            <a:spLocks noGrp="1"/>
          </p:cNvSpPr>
          <p:nvPr>
            <p:ph sz="quarter" idx="1"/>
          </p:nvPr>
        </p:nvSpPr>
        <p:spPr/>
        <p:txBody>
          <a:bodyPr>
            <a:normAutofit/>
          </a:bodyPr>
          <a:lstStyle/>
          <a:p>
            <a:r>
              <a:rPr lang="en-US" sz="3200" dirty="0"/>
              <a:t>Obesity can be caused by internal and external factors</a:t>
            </a:r>
            <a:r>
              <a:rPr lang="en-US" sz="3200" dirty="0" smtClean="0"/>
              <a:t>.</a:t>
            </a:r>
            <a:endParaRPr lang="en-US" sz="3200" dirty="0"/>
          </a:p>
          <a:p>
            <a:r>
              <a:rPr lang="en-US" sz="3200" dirty="0"/>
              <a:t>Eating disorders can be caused by internal and external factors</a:t>
            </a:r>
            <a:r>
              <a:rPr lang="en-US" sz="3200" dirty="0" smtClean="0"/>
              <a:t>.</a:t>
            </a:r>
            <a:endParaRPr lang="en-US" sz="3200" dirty="0"/>
          </a:p>
          <a:p>
            <a:r>
              <a:rPr lang="en-US" sz="3200" dirty="0"/>
              <a:t>Exercise can increase physical and mental health</a:t>
            </a:r>
            <a:r>
              <a:rPr lang="en-US" sz="3200" dirty="0" smtClean="0"/>
              <a:t>.</a:t>
            </a:r>
            <a:endParaRPr lang="en-US" sz="3200" dirty="0"/>
          </a:p>
          <a:p>
            <a:r>
              <a:rPr lang="en-US" sz="3200" dirty="0"/>
              <a:t>Relaxation training can reduce stress</a:t>
            </a:r>
            <a:r>
              <a:rPr lang="en-US" sz="3200" dirty="0" smtClean="0"/>
              <a:t>.</a:t>
            </a:r>
            <a:endParaRPr lang="en-US" sz="1800" dirty="0"/>
          </a:p>
        </p:txBody>
      </p:sp>
    </p:spTree>
    <p:extLst>
      <p:ext uri="{BB962C8B-B14F-4D97-AF65-F5344CB8AC3E}">
        <p14:creationId xmlns:p14="http://schemas.microsoft.com/office/powerpoint/2010/main" val="161318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Outline</a:t>
            </a:r>
            <a:endParaRPr lang="en-US" dirty="0"/>
          </a:p>
        </p:txBody>
      </p:sp>
      <p:sp>
        <p:nvSpPr>
          <p:cNvPr id="3" name="Content Placeholder 2"/>
          <p:cNvSpPr>
            <a:spLocks noGrp="1"/>
          </p:cNvSpPr>
          <p:nvPr>
            <p:ph sz="quarter" idx="1"/>
          </p:nvPr>
        </p:nvSpPr>
        <p:spPr/>
        <p:txBody>
          <a:bodyPr/>
          <a:lstStyle/>
          <a:p>
            <a:r>
              <a:rPr lang="en-US" dirty="0" smtClean="0"/>
              <a:t>What causes stress?</a:t>
            </a:r>
          </a:p>
          <a:p>
            <a:r>
              <a:rPr lang="en-US" dirty="0" smtClean="0"/>
              <a:t>What moderates stress?</a:t>
            </a:r>
          </a:p>
        </p:txBody>
      </p:sp>
      <p:sp>
        <p:nvSpPr>
          <p:cNvPr id="4" name="Content Placeholder 3"/>
          <p:cNvSpPr>
            <a:spLocks noGrp="1"/>
          </p:cNvSpPr>
          <p:nvPr>
            <p:ph sz="quarter" idx="2"/>
          </p:nvPr>
        </p:nvSpPr>
        <p:spPr/>
        <p:txBody>
          <a:bodyPr/>
          <a:lstStyle/>
          <a:p>
            <a:r>
              <a:rPr lang="en-US" dirty="0" smtClean="0"/>
              <a:t>What behaviors hurt or help our health?</a:t>
            </a:r>
            <a:endParaRPr lang="en-US" dirty="0"/>
          </a:p>
        </p:txBody>
      </p:sp>
    </p:spTree>
    <p:extLst>
      <p:ext uri="{BB962C8B-B14F-4D97-AF65-F5344CB8AC3E}">
        <p14:creationId xmlns:p14="http://schemas.microsoft.com/office/powerpoint/2010/main" val="240926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lstStyle/>
          <a:p>
            <a:r>
              <a:rPr lang="en-US" dirty="0"/>
              <a:t>Understand the different causes of stress</a:t>
            </a:r>
            <a:r>
              <a:rPr lang="en-US" dirty="0" smtClean="0"/>
              <a:t>.</a:t>
            </a:r>
            <a:endParaRPr lang="en-US" dirty="0"/>
          </a:p>
          <a:p>
            <a:r>
              <a:rPr lang="en-US" dirty="0"/>
              <a:t>Understand the different factors that cane moderate stress</a:t>
            </a:r>
            <a:r>
              <a:rPr lang="en-US" dirty="0" smtClean="0"/>
              <a:t>.</a:t>
            </a:r>
            <a:endParaRPr lang="en-US" dirty="0"/>
          </a:p>
        </p:txBody>
      </p:sp>
      <p:sp>
        <p:nvSpPr>
          <p:cNvPr id="4" name="Content Placeholder 3"/>
          <p:cNvSpPr>
            <a:spLocks noGrp="1"/>
          </p:cNvSpPr>
          <p:nvPr>
            <p:ph sz="quarter" idx="2"/>
          </p:nvPr>
        </p:nvSpPr>
        <p:spPr/>
        <p:txBody>
          <a:bodyPr/>
          <a:lstStyle/>
          <a:p>
            <a:r>
              <a:rPr lang="en-US" dirty="0"/>
              <a:t>Understand behaviors that can hurt and help our health</a:t>
            </a:r>
            <a:r>
              <a:rPr lang="en-US" dirty="0" smtClean="0"/>
              <a:t>.</a:t>
            </a:r>
            <a:endParaRPr lang="en-US" dirty="0"/>
          </a:p>
        </p:txBody>
      </p:sp>
    </p:spTree>
    <p:extLst>
      <p:ext uri="{BB962C8B-B14F-4D97-AF65-F5344CB8AC3E}">
        <p14:creationId xmlns:p14="http://schemas.microsoft.com/office/powerpoint/2010/main" val="209891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Stress?</a:t>
            </a:r>
            <a:endParaRPr lang="en-US" dirty="0"/>
          </a:p>
        </p:txBody>
      </p:sp>
      <p:sp>
        <p:nvSpPr>
          <p:cNvPr id="4" name="Content Placeholder 3"/>
          <p:cNvSpPr>
            <a:spLocks noGrp="1"/>
          </p:cNvSpPr>
          <p:nvPr>
            <p:ph sz="quarter" idx="1"/>
          </p:nvPr>
        </p:nvSpPr>
        <p:spPr/>
        <p:txBody>
          <a:bodyPr>
            <a:normAutofit/>
          </a:bodyPr>
          <a:lstStyle/>
          <a:p>
            <a:r>
              <a:rPr lang="en-US" b="1" dirty="0" smtClean="0"/>
              <a:t>Stress:</a:t>
            </a:r>
            <a:r>
              <a:rPr lang="en-US" dirty="0" smtClean="0"/>
              <a:t> </a:t>
            </a:r>
            <a:r>
              <a:rPr lang="en-US" dirty="0"/>
              <a:t>one’s response to events that disturb or threatens to disturb our physical or psychological </a:t>
            </a:r>
            <a:r>
              <a:rPr lang="en-US" dirty="0" smtClean="0"/>
              <a:t>equilibrium</a:t>
            </a:r>
            <a:endParaRPr lang="en-US" dirty="0"/>
          </a:p>
          <a:p>
            <a:r>
              <a:rPr lang="en-US" b="1" dirty="0" smtClean="0"/>
              <a:t>Stressors:</a:t>
            </a:r>
            <a:r>
              <a:rPr lang="en-US" dirty="0" smtClean="0"/>
              <a:t> </a:t>
            </a:r>
            <a:r>
              <a:rPr lang="en-US" dirty="0"/>
              <a:t>external or internal events that challenge or threaten </a:t>
            </a:r>
            <a:r>
              <a:rPr lang="en-US" dirty="0" smtClean="0"/>
              <a:t>us</a:t>
            </a:r>
            <a:endParaRPr lang="en-US" dirty="0"/>
          </a:p>
          <a:p>
            <a:r>
              <a:rPr lang="en-US" dirty="0"/>
              <a:t>Stressors can be negative </a:t>
            </a:r>
            <a:r>
              <a:rPr lang="en-US" dirty="0" smtClean="0"/>
              <a:t>or </a:t>
            </a:r>
            <a:r>
              <a:rPr lang="en-US" dirty="0"/>
              <a:t>positive events.</a:t>
            </a:r>
          </a:p>
          <a:p>
            <a:pPr lvl="1"/>
            <a:r>
              <a:rPr lang="en-US" dirty="0" smtClean="0"/>
              <a:t>Romantic </a:t>
            </a:r>
            <a:r>
              <a:rPr lang="en-US" dirty="0"/>
              <a:t>relationship ending</a:t>
            </a:r>
          </a:p>
          <a:p>
            <a:pPr lvl="1"/>
            <a:r>
              <a:rPr lang="en-US" dirty="0" smtClean="0"/>
              <a:t>Wedding</a:t>
            </a:r>
            <a:endParaRPr lang="en-US" dirty="0"/>
          </a:p>
          <a:p>
            <a:pPr lvl="1"/>
            <a:r>
              <a:rPr lang="en-US" dirty="0" smtClean="0"/>
              <a:t>Illness</a:t>
            </a:r>
            <a:endParaRPr lang="en-US" dirty="0"/>
          </a:p>
        </p:txBody>
      </p:sp>
    </p:spTree>
    <p:extLst>
      <p:ext uri="{BB962C8B-B14F-4D97-AF65-F5344CB8AC3E}">
        <p14:creationId xmlns:p14="http://schemas.microsoft.com/office/powerpoint/2010/main" val="2758595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t>
            </a:r>
            <a:r>
              <a:rPr lang="en-US" dirty="0" smtClean="0"/>
              <a:t>Reactions (1)</a:t>
            </a:r>
            <a:endParaRPr lang="en-US" dirty="0"/>
          </a:p>
        </p:txBody>
      </p:sp>
      <p:sp>
        <p:nvSpPr>
          <p:cNvPr id="4" name="Content Placeholder 3"/>
          <p:cNvSpPr>
            <a:spLocks noGrp="1"/>
          </p:cNvSpPr>
          <p:nvPr>
            <p:ph sz="quarter" idx="1"/>
          </p:nvPr>
        </p:nvSpPr>
        <p:spPr/>
        <p:txBody>
          <a:bodyPr>
            <a:normAutofit/>
          </a:bodyPr>
          <a:lstStyle/>
          <a:p>
            <a:r>
              <a:rPr lang="en-US" dirty="0"/>
              <a:t>Hans </a:t>
            </a:r>
            <a:r>
              <a:rPr lang="en-US" dirty="0" err="1"/>
              <a:t>Selye</a:t>
            </a:r>
            <a:r>
              <a:rPr lang="en-US" dirty="0"/>
              <a:t> (1907-1982) studied how our bodies react to stress. He found that our bodies have a stress response to any significant demand on the body</a:t>
            </a:r>
            <a:r>
              <a:rPr lang="en-US" dirty="0" smtClean="0"/>
              <a:t>.</a:t>
            </a:r>
            <a:endParaRPr lang="en-US" dirty="0"/>
          </a:p>
          <a:p>
            <a:r>
              <a:rPr lang="en-US" b="1" dirty="0"/>
              <a:t>General a</a:t>
            </a:r>
            <a:r>
              <a:rPr lang="en-US" b="1" dirty="0" smtClean="0"/>
              <a:t>daptation syndrome:</a:t>
            </a:r>
            <a:r>
              <a:rPr lang="en-US" dirty="0" smtClean="0"/>
              <a:t> body’s </a:t>
            </a:r>
            <a:r>
              <a:rPr lang="en-US" dirty="0"/>
              <a:t>response to to stress</a:t>
            </a:r>
          </a:p>
          <a:p>
            <a:pPr lvl="1"/>
            <a:r>
              <a:rPr lang="en-US" sz="2500" dirty="0"/>
              <a:t>Consists of the following three stages:</a:t>
            </a:r>
          </a:p>
          <a:p>
            <a:pPr lvl="2">
              <a:buFont typeface="Arial"/>
              <a:buChar char="•"/>
            </a:pPr>
            <a:r>
              <a:rPr lang="en-US" dirty="0"/>
              <a:t>Alarm</a:t>
            </a:r>
          </a:p>
          <a:p>
            <a:pPr lvl="2">
              <a:buFont typeface="Arial"/>
              <a:buChar char="•"/>
            </a:pPr>
            <a:r>
              <a:rPr lang="en-US" dirty="0"/>
              <a:t>Resistance</a:t>
            </a:r>
          </a:p>
          <a:p>
            <a:pPr lvl="2">
              <a:buFont typeface="Arial"/>
              <a:buChar char="•"/>
            </a:pPr>
            <a:r>
              <a:rPr lang="en-US" dirty="0" smtClean="0"/>
              <a:t>Exhaustion</a:t>
            </a:r>
            <a:endParaRPr lang="en-US" dirty="0"/>
          </a:p>
        </p:txBody>
      </p:sp>
    </p:spTree>
    <p:extLst>
      <p:ext uri="{BB962C8B-B14F-4D97-AF65-F5344CB8AC3E}">
        <p14:creationId xmlns:p14="http://schemas.microsoft.com/office/powerpoint/2010/main" val="97277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13-1: General Adaption Syndrome</a:t>
            </a:r>
            <a:endParaRPr lang="en-US" dirty="0"/>
          </a:p>
        </p:txBody>
      </p:sp>
      <p:pic>
        <p:nvPicPr>
          <p:cNvPr id="7" name="Picture Placeholder 6" descr="Hans Selye’s research suggests that physical reactions to stress include three stages. During the alarm stage, the body’s resistance temporarily drops below normal due to the shock of the stressor. The body is at its highest state of resistance to stress during the resistance stage, but resistance declines as the body’s resources become depleted in the exhaustion stage." title="General Adaption Syndrome"/>
          <p:cNvPicPr>
            <a:picLocks noGrp="1" noChangeAspect="1"/>
          </p:cNvPicPr>
          <p:nvPr>
            <p:ph type="pic" idx="1"/>
          </p:nvPr>
        </p:nvPicPr>
        <p:blipFill>
          <a:blip r:embed="rId2">
            <a:extLst>
              <a:ext uri="{28A0092B-C50C-407E-A947-70E740481C1C}">
                <a14:useLocalDpi xmlns:a14="http://schemas.microsoft.com/office/drawing/2010/main" val="0"/>
              </a:ext>
            </a:extLst>
          </a:blip>
          <a:srcRect t="-3700" b="-3700"/>
          <a:stretch>
            <a:fillRect/>
          </a:stretch>
        </p:blipFill>
        <p:spPr/>
      </p:pic>
    </p:spTree>
    <p:extLst>
      <p:ext uri="{BB962C8B-B14F-4D97-AF65-F5344CB8AC3E}">
        <p14:creationId xmlns:p14="http://schemas.microsoft.com/office/powerpoint/2010/main" val="178090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Stress </a:t>
            </a:r>
            <a:r>
              <a:rPr lang="en-US" smtClean="0"/>
              <a:t>Reactions (2)</a:t>
            </a:r>
            <a:endParaRPr lang="en-US" dirty="0"/>
          </a:p>
        </p:txBody>
      </p:sp>
      <p:sp>
        <p:nvSpPr>
          <p:cNvPr id="3" name="Content Placeholder 2"/>
          <p:cNvSpPr>
            <a:spLocks noGrp="1"/>
          </p:cNvSpPr>
          <p:nvPr>
            <p:ph sz="quarter" idx="1"/>
          </p:nvPr>
        </p:nvSpPr>
        <p:spPr/>
        <p:txBody>
          <a:bodyPr>
            <a:normAutofit fontScale="92500"/>
          </a:bodyPr>
          <a:lstStyle/>
          <a:p>
            <a:r>
              <a:rPr lang="en-US" sz="3200" dirty="0"/>
              <a:t>During the alarm stage, the hypothalamus sends messages along </a:t>
            </a:r>
            <a:r>
              <a:rPr lang="en-US" sz="3200" dirty="0" smtClean="0"/>
              <a:t>a </a:t>
            </a:r>
            <a:r>
              <a:rPr lang="en-US" sz="3200" dirty="0"/>
              <a:t>neural pathway signaling the adrenal glands to release epinephrine and norepinephrine, which heightens arousal</a:t>
            </a:r>
            <a:r>
              <a:rPr lang="en-US" sz="3200" dirty="0" smtClean="0"/>
              <a:t>.</a:t>
            </a:r>
            <a:endParaRPr lang="en-US" dirty="0"/>
          </a:p>
          <a:p>
            <a:r>
              <a:rPr lang="en-US" sz="3200" dirty="0"/>
              <a:t>If the threat persists, the hypothalamus signals the pituitary gland, which signals the adrenal gland to secrete cortisol and other hormones.</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8802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13-2: Two Stress Pathways</a:t>
            </a:r>
            <a:endParaRPr lang="en-US" dirty="0"/>
          </a:p>
        </p:txBody>
      </p:sp>
      <p:pic>
        <p:nvPicPr>
          <p:cNvPr id="4" name="Picture Placeholder 3" descr="Under stress, the hypothalamus signals the adrenal glands to secrete hormones using two neural pathways. Pathway 1 activates the sympathetic division of the autonomic nervous system, which produces physiological changes associated with the “fight-or-flight” response. If the stress response is prolonged, a second pathway, known as the HPA axis, is activated. The HPA axis increases the body’s energy resources, enhances muscle tone in the heart and blood vessels, and protects the body’s tissues from inflammation." title="Two Stress Pathways"/>
          <p:cNvPicPr>
            <a:picLocks noGrp="1" noChangeAspect="1"/>
          </p:cNvPicPr>
          <p:nvPr>
            <p:ph type="pic" idx="1"/>
          </p:nvPr>
        </p:nvPicPr>
        <p:blipFill>
          <a:blip r:embed="rId2">
            <a:extLst>
              <a:ext uri="{28A0092B-C50C-407E-A947-70E740481C1C}">
                <a14:useLocalDpi xmlns:a14="http://schemas.microsoft.com/office/drawing/2010/main" val="0"/>
              </a:ext>
            </a:extLst>
          </a:blip>
          <a:srcRect t="-444" b="-444"/>
          <a:stretch>
            <a:fillRect/>
          </a:stretch>
        </p:blipFill>
        <p:spPr/>
      </p:pic>
    </p:spTree>
    <p:extLst>
      <p:ext uri="{BB962C8B-B14F-4D97-AF65-F5344CB8AC3E}">
        <p14:creationId xmlns:p14="http://schemas.microsoft.com/office/powerpoint/2010/main" val="235009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or Flight Stress Response</a:t>
            </a:r>
            <a:endParaRPr lang="en-US" dirty="0"/>
          </a:p>
        </p:txBody>
      </p:sp>
      <p:sp>
        <p:nvSpPr>
          <p:cNvPr id="3" name="Content Placeholder 2"/>
          <p:cNvSpPr>
            <a:spLocks noGrp="1"/>
          </p:cNvSpPr>
          <p:nvPr>
            <p:ph sz="quarter" idx="1"/>
          </p:nvPr>
        </p:nvSpPr>
        <p:spPr/>
        <p:txBody>
          <a:bodyPr>
            <a:normAutofit/>
          </a:bodyPr>
          <a:lstStyle/>
          <a:p>
            <a:r>
              <a:rPr lang="en-US" dirty="0"/>
              <a:t>Males are more likely to </a:t>
            </a:r>
            <a:r>
              <a:rPr lang="en-US" dirty="0" smtClean="0"/>
              <a:t>use </a:t>
            </a:r>
            <a:r>
              <a:rPr lang="en-US" dirty="0"/>
              <a:t>fight or flight</a:t>
            </a:r>
            <a:r>
              <a:rPr lang="en-US" dirty="0" smtClean="0"/>
              <a:t>.</a:t>
            </a:r>
            <a:endParaRPr lang="en-US" dirty="0"/>
          </a:p>
          <a:p>
            <a:r>
              <a:rPr lang="en-US" dirty="0"/>
              <a:t>Females are more likely to tend-and-befriend</a:t>
            </a:r>
            <a:r>
              <a:rPr lang="en-US" dirty="0" smtClean="0"/>
              <a:t>.</a:t>
            </a:r>
            <a:endParaRPr lang="en-US" dirty="0"/>
          </a:p>
          <a:p>
            <a:pPr lvl="1"/>
            <a:r>
              <a:rPr lang="en-US" dirty="0"/>
              <a:t>May be due to higher levels of oxytocin</a:t>
            </a:r>
            <a:r>
              <a:rPr lang="en-US" dirty="0" smtClean="0"/>
              <a:t>.</a:t>
            </a:r>
            <a:endParaRPr lang="en-US" dirty="0"/>
          </a:p>
          <a:p>
            <a:r>
              <a:rPr lang="en-US" dirty="0"/>
              <a:t>Evolutionary theorists believe these differences are due to different mating strategies</a:t>
            </a:r>
            <a:r>
              <a:rPr lang="en-US" dirty="0" smtClean="0"/>
              <a:t>.</a:t>
            </a:r>
            <a:endParaRPr lang="en-US" dirty="0"/>
          </a:p>
          <a:p>
            <a:r>
              <a:rPr lang="en-US" dirty="0"/>
              <a:t>Another explanation may be gender </a:t>
            </a:r>
            <a:r>
              <a:rPr lang="en-US" dirty="0" smtClean="0"/>
              <a:t>socialization</a:t>
            </a:r>
            <a:endParaRPr lang="en-US" dirty="0"/>
          </a:p>
        </p:txBody>
      </p:sp>
    </p:spTree>
    <p:extLst>
      <p:ext uri="{BB962C8B-B14F-4D97-AF65-F5344CB8AC3E}">
        <p14:creationId xmlns:p14="http://schemas.microsoft.com/office/powerpoint/2010/main" val="32640871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P Chapter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Chapter Template.potx</Template>
  <TotalTime>64</TotalTime>
  <Words>639</Words>
  <Application>Microsoft Office PowerPoint</Application>
  <PresentationFormat>On-screen Show (4:3)</PresentationFormat>
  <Paragraphs>74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PP Chapter Template</vt:lpstr>
      <vt:lpstr>Chapter 13: Stress, Coping, and Health</vt:lpstr>
      <vt:lpstr>Chapter Outline</vt:lpstr>
      <vt:lpstr>Learning Objectives</vt:lpstr>
      <vt:lpstr>What Causes Stress?</vt:lpstr>
      <vt:lpstr>Stress Reactions (1)</vt:lpstr>
      <vt:lpstr>Figure 13-1: General Adaption Syndrome</vt:lpstr>
      <vt:lpstr>Stress Reactions (2)</vt:lpstr>
      <vt:lpstr>Figure 13-2: Two Stress Pathways</vt:lpstr>
      <vt:lpstr>Fight or Flight Stress Response</vt:lpstr>
      <vt:lpstr>Psychophysiological Illness</vt:lpstr>
      <vt:lpstr>Cognitive Appraisal of Stress</vt:lpstr>
      <vt:lpstr>Predictability and Control</vt:lpstr>
      <vt:lpstr>Hostile Persons and Stress</vt:lpstr>
      <vt:lpstr>Pessimism and Stress</vt:lpstr>
      <vt:lpstr>Other Influences on Stress</vt:lpstr>
      <vt:lpstr>Stress and Internal and  External Forces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Shannon.C</dc:creator>
  <cp:lastModifiedBy>Jamie.Schumpert</cp:lastModifiedBy>
  <cp:revision>12</cp:revision>
  <dcterms:created xsi:type="dcterms:W3CDTF">2015-08-20T19:48:29Z</dcterms:created>
  <dcterms:modified xsi:type="dcterms:W3CDTF">2015-12-02T16:55:31Z</dcterms:modified>
</cp:coreProperties>
</file>