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7" r:id="rId2"/>
    <p:sldId id="258" r:id="rId3"/>
    <p:sldId id="262" r:id="rId4"/>
    <p:sldId id="259" r:id="rId5"/>
    <p:sldId id="263"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80" r:id="rId20"/>
    <p:sldId id="276" r:id="rId21"/>
    <p:sldId id="277" r:id="rId22"/>
    <p:sldId id="278" r:id="rId23"/>
    <p:sldId id="279"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3" autoAdjust="0"/>
    <p:restoredTop sz="96881" autoAdjust="0"/>
  </p:normalViewPr>
  <p:slideViewPr>
    <p:cSldViewPr>
      <p:cViewPr varScale="1">
        <p:scale>
          <a:sx n="84" d="100"/>
          <a:sy n="84" d="100"/>
        </p:scale>
        <p:origin x="-96" y="-6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4" d="100"/>
          <a:sy n="64" d="100"/>
        </p:scale>
        <p:origin x="-20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C6BE5C-2988-48F8-9B04-9680E88D12A4}" type="datetimeFigureOut">
              <a:rPr lang="en-US" smtClean="0"/>
              <a:t>11/11/2015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3E4721-F0A0-4F43-A492-098E99A7DC60}" type="slidenum">
              <a:rPr lang="en-US" smtClean="0"/>
              <a:t>‹#›</a:t>
            </a:fld>
            <a:endParaRPr lang="en-US"/>
          </a:p>
        </p:txBody>
      </p:sp>
    </p:spTree>
    <p:extLst>
      <p:ext uri="{BB962C8B-B14F-4D97-AF65-F5344CB8AC3E}">
        <p14:creationId xmlns:p14="http://schemas.microsoft.com/office/powerpoint/2010/main" val="50024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8610B-2B58-40B1-8F5A-95C70A2D24FF}" type="datetimeFigureOut">
              <a:rPr lang="en-US" smtClean="0"/>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36256-B1FD-4668-B017-4ABAE6FDB773}" type="slidenum">
              <a:rPr lang="en-US" smtClean="0"/>
              <a:t>‹#›</a:t>
            </a:fld>
            <a:endParaRPr lang="en-US"/>
          </a:p>
        </p:txBody>
      </p:sp>
    </p:spTree>
    <p:extLst>
      <p:ext uri="{BB962C8B-B14F-4D97-AF65-F5344CB8AC3E}">
        <p14:creationId xmlns:p14="http://schemas.microsoft.com/office/powerpoint/2010/main" val="59226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36256-B1FD-4668-B017-4ABAE6FDB773}" type="slidenum">
              <a:rPr lang="en-US" smtClean="0"/>
              <a:t>1</a:t>
            </a:fld>
            <a:endParaRPr lang="en-US"/>
          </a:p>
        </p:txBody>
      </p:sp>
    </p:spTree>
    <p:extLst>
      <p:ext uri="{BB962C8B-B14F-4D97-AF65-F5344CB8AC3E}">
        <p14:creationId xmlns:p14="http://schemas.microsoft.com/office/powerpoint/2010/main" val="346542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bg>
      <p:bgRef idx="1003">
        <a:schemeClr val="bg1"/>
      </p:bgRef>
    </p:bg>
    <p:spTree>
      <p:nvGrpSpPr>
        <p:cNvPr id="1" name=""/>
        <p:cNvGrpSpPr/>
        <p:nvPr/>
      </p:nvGrpSpPr>
      <p:grpSpPr>
        <a:xfrm>
          <a:off x="0" y="0"/>
          <a:ext cx="0" cy="0"/>
          <a:chOff x="0" y="0"/>
          <a:chExt cx="0" cy="0"/>
        </a:xfrm>
      </p:grpSpPr>
      <p:sp>
        <p:nvSpPr>
          <p:cNvPr id="7" name="Rectangle 6"/>
          <p:cNvSpPr/>
          <p:nvPr/>
        </p:nvSpPr>
        <p:spPr bwMode="white">
          <a:xfrm>
            <a:off x="2689" y="6858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userDrawn="1"/>
        </p:nvSpPr>
        <p:spPr>
          <a:xfrm>
            <a:off x="-12551" y="7620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4800" b="1" dirty="0"/>
          </a:p>
        </p:txBody>
      </p:sp>
      <p:sp>
        <p:nvSpPr>
          <p:cNvPr id="9" name="Rectangle 8"/>
          <p:cNvSpPr/>
          <p:nvPr/>
        </p:nvSpPr>
        <p:spPr>
          <a:xfrm>
            <a:off x="1374289" y="7620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1374289" y="762000"/>
            <a:ext cx="7769711" cy="990600"/>
          </a:xfrm>
        </p:spPr>
        <p:txBody>
          <a:bodyPr/>
          <a:lstStyle>
            <a:lvl1pPr marL="55563" indent="0" algn="l" defTabSz="1371600">
              <a:buNone/>
              <a:defRPr sz="4400" b="0" cap="none" baseline="0">
                <a:solidFill>
                  <a:srgbClr val="FFFFFF"/>
                </a:solidFill>
              </a:defRPr>
            </a:lvl1pPr>
          </a:lstStyle>
          <a:p>
            <a:r>
              <a:rPr kumimoji="0" lang="en-US" dirty="0" smtClean="0"/>
              <a:t>Chapter {XX}: {Title}</a:t>
            </a:r>
            <a:endParaRPr kumimoji="0" lang="en-US" dirty="0"/>
          </a:p>
        </p:txBody>
      </p:sp>
      <p:sp>
        <p:nvSpPr>
          <p:cNvPr id="15" name="Picture Placeholder 2"/>
          <p:cNvSpPr>
            <a:spLocks noGrp="1"/>
          </p:cNvSpPr>
          <p:nvPr>
            <p:ph type="pic" idx="1"/>
          </p:nvPr>
        </p:nvSpPr>
        <p:spPr>
          <a:xfrm>
            <a:off x="0" y="1752600"/>
            <a:ext cx="9144000" cy="4339814"/>
          </a:xfrm>
          <a:solidFill>
            <a:schemeClr val="accent1">
              <a:tint val="40000"/>
            </a:schemeClr>
          </a:solidFill>
          <a:ln>
            <a:noFill/>
          </a:ln>
        </p:spPr>
        <p:txBody>
          <a:bodyPr/>
          <a:lstStyle>
            <a:lvl1pPr marL="0" indent="0">
              <a:buNone/>
              <a:defRPr sz="3200"/>
            </a:lvl1pPr>
            <a:lvl5pPr marL="0" marR="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lvl5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kumimoji="0" lang="en-US" dirty="0" smtClean="0"/>
              <a:t>Learning Objectives</a:t>
            </a:r>
            <a:endParaRPr kumimoji="0" lang="en-US" dirty="0"/>
          </a:p>
        </p:txBody>
      </p:sp>
      <p:sp>
        <p:nvSpPr>
          <p:cNvPr id="9" name="Content Placeholder 8"/>
          <p:cNvSpPr>
            <a:spLocks noGrp="1"/>
          </p:cNvSpPr>
          <p:nvPr>
            <p:ph sz="quarter" idx="1"/>
          </p:nvPr>
        </p:nvSpPr>
        <p:spPr>
          <a:xfrm>
            <a:off x="609600" y="1589567"/>
            <a:ext cx="38862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hapte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baseline="0"/>
            </a:lvl1pPr>
          </a:lstStyle>
          <a:p>
            <a:r>
              <a:rPr kumimoji="0" lang="en-US" dirty="0" smtClean="0"/>
              <a:t>{Heading (Number &amp; Name)}</a:t>
            </a:r>
            <a:endParaRPr kumimoji="0" lang="en-US" dirty="0"/>
          </a:p>
        </p:txBody>
      </p:sp>
      <p:sp>
        <p:nvSpPr>
          <p:cNvPr id="8" name="Content Placeholder 7"/>
          <p:cNvSpPr>
            <a:spLocks noGrp="1"/>
          </p:cNvSpPr>
          <p:nvPr>
            <p:ph sz="quarter" idx="1"/>
          </p:nvPr>
        </p:nvSpPr>
        <p:spPr>
          <a:xfrm>
            <a:off x="612648" y="1600200"/>
            <a:ext cx="81534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lstStyle>
            <a:lvl1pPr algn="ctr">
              <a:buNone/>
              <a:defRPr sz="4400" b="0" baseline="0"/>
            </a:lvl1pPr>
          </a:lstStyle>
          <a:p>
            <a:r>
              <a:rPr kumimoji="0" lang="en-US" dirty="0" smtClean="0"/>
              <a:t>Chapter Summary</a:t>
            </a:r>
            <a:endParaRPr kumimoji="0" lang="en-US" dirty="0"/>
          </a:p>
        </p:txBody>
      </p:sp>
      <p:sp>
        <p:nvSpPr>
          <p:cNvPr id="9" name="Content Placeholder 8"/>
          <p:cNvSpPr>
            <a:spLocks noGrp="1"/>
          </p:cNvSpPr>
          <p:nvPr>
            <p:ph sz="quarter" idx="1"/>
          </p:nvPr>
        </p:nvSpPr>
        <p:spPr>
          <a:xfrm>
            <a:off x="1295400" y="1676400"/>
            <a:ext cx="7467600" cy="44958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TextBox 3"/>
          <p:cNvSpPr txBox="1"/>
          <p:nvPr userDrawn="1"/>
        </p:nvSpPr>
        <p:spPr>
          <a:xfrm>
            <a:off x="838200" y="3200400"/>
            <a:ext cx="1828800" cy="369332"/>
          </a:xfrm>
          <a:prstGeom prst="rect">
            <a:avLst/>
          </a:prstGeom>
          <a:noFill/>
        </p:spPr>
        <p:txBody>
          <a:bodyPr wrap="square" rtlCol="0">
            <a:spAutoFit/>
          </a:bodyPr>
          <a:lstStyle/>
          <a:p>
            <a:endParaRPr lang="en-US" dirty="0"/>
          </a:p>
        </p:txBody>
      </p:sp>
      <p:sp>
        <p:nvSpPr>
          <p:cNvPr id="10" name="Rectangle 9"/>
          <p:cNvSpPr/>
          <p:nvPr userDrawn="1"/>
        </p:nvSpPr>
        <p:spPr>
          <a:xfrm>
            <a:off x="609600" y="1648522"/>
            <a:ext cx="533400" cy="452367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vert="wordArtVert" anchor="ctr"/>
          <a:lstStyle/>
          <a:p>
            <a:pPr algn="ctr" eaLnBrk="1" latinLnBrk="0" hangingPunct="1"/>
            <a:r>
              <a:rPr kumimoji="0" lang="en-US" sz="1600" dirty="0" smtClean="0"/>
              <a:t>FINAL</a:t>
            </a:r>
            <a:r>
              <a:rPr kumimoji="0" lang="en-US" sz="1600" baseline="0" dirty="0" smtClean="0"/>
              <a:t> THOUGHTS</a:t>
            </a:r>
            <a:endParaRPr kumimoji="0" lang="en-US" sz="160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3">
        <a:schemeClr val="bg2"/>
      </p:bgRef>
    </p:bg>
    <p:spTree>
      <p:nvGrpSpPr>
        <p:cNvPr id="1" name=""/>
        <p:cNvGrpSpPr/>
        <p:nvPr/>
      </p:nvGrpSpPr>
      <p:grpSpPr>
        <a:xfrm>
          <a:off x="0" y="0"/>
          <a:ext cx="0" cy="0"/>
          <a:chOff x="0" y="0"/>
          <a:chExt cx="0" cy="0"/>
        </a:xfrm>
      </p:grpSpPr>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userDrawn="1"/>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1545336" y="4648200"/>
            <a:ext cx="7589520" cy="728472"/>
          </a:xfrm>
        </p:spPr>
        <p:txBody>
          <a:bodyPr anchor="ctr"/>
          <a:lstStyle>
            <a:lvl1pPr algn="l">
              <a:buNone/>
              <a:defRPr sz="2800" b="0" baseline="0">
                <a:solidFill>
                  <a:srgbClr val="FFFFFF"/>
                </a:solidFill>
              </a:defRPr>
            </a:lvl1pPr>
          </a:lstStyle>
          <a:p>
            <a:r>
              <a:rPr kumimoji="0" lang="en-US" dirty="0" smtClean="0"/>
              <a:t>Image {X.X}	{Caption}</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1560576" y="0"/>
            <a:ext cx="7583424" cy="4568952"/>
          </a:xfrm>
          <a:solidFill>
            <a:schemeClr val="bg1"/>
          </a:solidFill>
          <a:ln>
            <a:noFill/>
          </a:ln>
        </p:spPr>
        <p:txBody>
          <a:bodyPr/>
          <a:lstStyle>
            <a:lvl1pPr marL="0" indent="0">
              <a:buNone/>
              <a:defRPr sz="3200"/>
            </a:lvl1pPr>
          </a:lstStyle>
          <a:p>
            <a:r>
              <a:rPr kumimoji="0" lang="en-US" smtClean="0"/>
              <a:t>Drag picture to placeholder or click icon to add</a:t>
            </a:r>
            <a:endParaRPr kumimoji="0" lang="en-US" dirty="0"/>
          </a:p>
        </p:txBody>
      </p:sp>
      <p:sp>
        <p:nvSpPr>
          <p:cNvPr id="15" name="TextBox 14"/>
          <p:cNvSpPr txBox="1"/>
          <p:nvPr userDrawn="1"/>
        </p:nvSpPr>
        <p:spPr>
          <a:xfrm>
            <a:off x="6553200" y="6100551"/>
            <a:ext cx="24384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17375E"/>
                </a:solidFill>
              </a:rPr>
              <a:t>BVT Publishing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rgbClr val="4376B4"/>
                </a:solidFill>
              </a:rPr>
              <a:t>Better textbooks, better prices.</a:t>
            </a:r>
          </a:p>
        </p:txBody>
      </p:sp>
      <p:sp>
        <p:nvSpPr>
          <p:cNvPr id="12" name="TextBox 11"/>
          <p:cNvSpPr txBox="1"/>
          <p:nvPr userDrawn="1"/>
        </p:nvSpPr>
        <p:spPr>
          <a:xfrm>
            <a:off x="1522253" y="6177495"/>
            <a:ext cx="4779264" cy="523220"/>
          </a:xfrm>
          <a:prstGeom prst="rect">
            <a:avLst/>
          </a:prstGeom>
          <a:noFill/>
        </p:spPr>
        <p:txBody>
          <a:bodyPr wrap="square" rtlCol="0" anchor="ctr">
            <a:spAutoFit/>
          </a:bodyPr>
          <a:lstStyle/>
          <a:p>
            <a:pPr algn="l"/>
            <a:r>
              <a:rPr lang="en-US" sz="1600" baseline="0" dirty="0" smtClean="0">
                <a:solidFill>
                  <a:srgbClr val="002060"/>
                </a:solidFill>
              </a:rPr>
              <a:t>Essentials of Psychology, 5th Edition</a:t>
            </a:r>
          </a:p>
          <a:p>
            <a:pPr algn="l"/>
            <a:r>
              <a:rPr lang="en-US" sz="1200" baseline="0" dirty="0" smtClean="0">
                <a:solidFill>
                  <a:srgbClr val="002060"/>
                </a:solidFill>
              </a:rPr>
              <a:t>Stephen L. </a:t>
            </a:r>
            <a:r>
              <a:rPr lang="en-US" sz="1200" baseline="0" dirty="0" err="1" smtClean="0">
                <a:solidFill>
                  <a:srgbClr val="002060"/>
                </a:solidFill>
              </a:rPr>
              <a:t>Franzoi</a:t>
            </a:r>
            <a:r>
              <a:rPr lang="en-US" sz="1200" baseline="0" dirty="0" smtClean="0">
                <a:solidFill>
                  <a:srgbClr val="002060"/>
                </a:solidFill>
              </a:rPr>
              <a:t> </a:t>
            </a:r>
            <a:r>
              <a:rPr lang="en-US" sz="1200" dirty="0" smtClean="0">
                <a:solidFill>
                  <a:srgbClr val="002060"/>
                </a:solidFill>
              </a:rPr>
              <a:t>©2014</a:t>
            </a:r>
            <a:endParaRPr lang="en-US" sz="1200" dirty="0">
              <a:solidFill>
                <a:srgbClr val="00206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590550" y="1600200"/>
            <a:ext cx="8175498" cy="452657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6858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endParaRPr kumimoji="0" lang="en-US" sz="1100"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extBox 4"/>
          <p:cNvSpPr txBox="1"/>
          <p:nvPr/>
        </p:nvSpPr>
        <p:spPr>
          <a:xfrm>
            <a:off x="6476999" y="6092655"/>
            <a:ext cx="2497873" cy="677108"/>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17375E"/>
                </a:solidFill>
              </a:rPr>
              <a:t>BVT Publishing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rgbClr val="4376B4"/>
                </a:solidFill>
              </a:rPr>
              <a:t>Better textbooks, better prices.</a:t>
            </a:r>
            <a:endParaRPr lang="en-US" dirty="0"/>
          </a:p>
        </p:txBody>
      </p:sp>
      <p:sp>
        <p:nvSpPr>
          <p:cNvPr id="10" name="TextBox 9"/>
          <p:cNvSpPr txBox="1"/>
          <p:nvPr/>
        </p:nvSpPr>
        <p:spPr>
          <a:xfrm>
            <a:off x="533400" y="6138822"/>
            <a:ext cx="5353050" cy="584775"/>
          </a:xfrm>
          <a:prstGeom prst="rect">
            <a:avLst/>
          </a:prstGeom>
          <a:noFill/>
        </p:spPr>
        <p:txBody>
          <a:bodyPr wrap="square" rtlCol="0" anchor="ctr">
            <a:spAutoFit/>
          </a:bodyPr>
          <a:lstStyle/>
          <a:p>
            <a:pPr algn="l"/>
            <a:r>
              <a:rPr lang="en-US" baseline="0" dirty="0" smtClean="0">
                <a:solidFill>
                  <a:srgbClr val="002060"/>
                </a:solidFill>
              </a:rPr>
              <a:t>Essentials of Psychology, 5th Edition</a:t>
            </a:r>
          </a:p>
          <a:p>
            <a:pPr algn="l"/>
            <a:r>
              <a:rPr lang="en-US" sz="1400" baseline="0" dirty="0" smtClean="0">
                <a:solidFill>
                  <a:srgbClr val="002060"/>
                </a:solidFill>
              </a:rPr>
              <a:t>Stephen L. </a:t>
            </a:r>
            <a:r>
              <a:rPr lang="en-US" sz="1400" baseline="0" dirty="0" err="1" smtClean="0">
                <a:solidFill>
                  <a:srgbClr val="002060"/>
                </a:solidFill>
              </a:rPr>
              <a:t>Franzoi</a:t>
            </a:r>
            <a:r>
              <a:rPr lang="en-US" sz="1400" baseline="0" dirty="0" smtClean="0">
                <a:solidFill>
                  <a:srgbClr val="002060"/>
                </a:solidFill>
              </a:rPr>
              <a:t> </a:t>
            </a:r>
            <a:r>
              <a:rPr lang="en-US" sz="1400" dirty="0" smtClean="0">
                <a:solidFill>
                  <a:srgbClr val="002060"/>
                </a:solidFill>
              </a:rPr>
              <a:t>©2014</a:t>
            </a:r>
            <a:endParaRPr lang="en-US" sz="1400" dirty="0">
              <a:solidFill>
                <a:srgbClr val="002060"/>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2" r:id="rId3"/>
    <p:sldLayoutId id="2147483668" r:id="rId4"/>
    <p:sldLayoutId id="2147483669" r:id="rId5"/>
    <p:sldLayoutId id="2147483665" r:id="rId6"/>
  </p:sldLayoutIdLst>
  <p:timing>
    <p:tnLst>
      <p:par>
        <p:cTn id="1" dur="indefinite" restart="never" nodeType="tmRoot"/>
      </p:par>
    </p:tnLst>
  </p:timing>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9: Motivation and Emotion</a:t>
            </a:r>
            <a:endParaRPr lang="en-US" dirty="0"/>
          </a:p>
        </p:txBody>
      </p:sp>
      <p:pic>
        <p:nvPicPr>
          <p:cNvPr id="3" name="Picture Placeholder 2" title="&quot;&quot;"/>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55918" r="-55918"/>
          <a:stretch>
            <a:fillRect/>
          </a:stretch>
        </p:blipFill>
        <p:spPr/>
      </p:pic>
    </p:spTree>
    <p:extLst>
      <p:ext uri="{BB962C8B-B14F-4D97-AF65-F5344CB8AC3E}">
        <p14:creationId xmlns:p14="http://schemas.microsoft.com/office/powerpoint/2010/main" val="375113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and Intrinsic Motivation</a:t>
            </a:r>
            <a:endParaRPr lang="en-US" dirty="0"/>
          </a:p>
        </p:txBody>
      </p:sp>
      <p:sp>
        <p:nvSpPr>
          <p:cNvPr id="3" name="Content Placeholder 2"/>
          <p:cNvSpPr>
            <a:spLocks noGrp="1"/>
          </p:cNvSpPr>
          <p:nvPr>
            <p:ph sz="quarter" idx="1"/>
          </p:nvPr>
        </p:nvSpPr>
        <p:spPr/>
        <p:txBody>
          <a:bodyPr/>
          <a:lstStyle/>
          <a:p>
            <a:r>
              <a:rPr lang="en-US" dirty="0"/>
              <a:t>Rewards can affect the quality of work</a:t>
            </a:r>
            <a:r>
              <a:rPr lang="en-US" dirty="0" smtClean="0"/>
              <a:t>.</a:t>
            </a:r>
            <a:endParaRPr lang="en-US" dirty="0"/>
          </a:p>
          <a:p>
            <a:r>
              <a:rPr lang="en-US" dirty="0"/>
              <a:t>Rewards should be given because specific performance standards have been met or surpassed</a:t>
            </a:r>
            <a:r>
              <a:rPr lang="en-US" dirty="0" smtClean="0"/>
              <a:t>.</a:t>
            </a:r>
            <a:endParaRPr lang="en-US" dirty="0"/>
          </a:p>
          <a:p>
            <a:r>
              <a:rPr lang="en-US" dirty="0"/>
              <a:t>Tangible rewards are more likely to undermine intrinsic motivation than verbal praise</a:t>
            </a:r>
            <a:r>
              <a:rPr lang="en-US" dirty="0" smtClean="0"/>
              <a:t>.</a:t>
            </a:r>
            <a:endParaRPr lang="en-US" dirty="0"/>
          </a:p>
        </p:txBody>
      </p:sp>
    </p:spTree>
    <p:extLst>
      <p:ext uri="{BB962C8B-B14F-4D97-AF65-F5344CB8AC3E}">
        <p14:creationId xmlns:p14="http://schemas.microsoft.com/office/powerpoint/2010/main" val="368412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Hierarchy of Needs</a:t>
            </a:r>
            <a:endParaRPr lang="en-US" dirty="0"/>
          </a:p>
        </p:txBody>
      </p:sp>
      <p:sp>
        <p:nvSpPr>
          <p:cNvPr id="3" name="Content Placeholder 2"/>
          <p:cNvSpPr>
            <a:spLocks noGrp="1"/>
          </p:cNvSpPr>
          <p:nvPr>
            <p:ph sz="quarter" idx="1"/>
          </p:nvPr>
        </p:nvSpPr>
        <p:spPr/>
        <p:txBody>
          <a:bodyPr>
            <a:normAutofit/>
          </a:bodyPr>
          <a:lstStyle/>
          <a:p>
            <a:r>
              <a:rPr lang="en-US" b="1" dirty="0"/>
              <a:t>Abraham </a:t>
            </a:r>
            <a:r>
              <a:rPr lang="en-US" b="1" dirty="0" smtClean="0"/>
              <a:t>Maslow</a:t>
            </a:r>
            <a:endParaRPr lang="en-US" b="1" dirty="0"/>
          </a:p>
          <a:p>
            <a:r>
              <a:rPr lang="en-US" b="1" dirty="0"/>
              <a:t>Hierarchy of </a:t>
            </a:r>
            <a:r>
              <a:rPr lang="en-US" b="1" dirty="0" smtClean="0"/>
              <a:t>needs: </a:t>
            </a:r>
            <a:r>
              <a:rPr lang="en-US" dirty="0" smtClean="0"/>
              <a:t>the </a:t>
            </a:r>
            <a:r>
              <a:rPr lang="en-US" dirty="0"/>
              <a:t>needs that are most basic and must be sufficiently satisfied before higher-level safety needs and psychological needs become </a:t>
            </a:r>
            <a:r>
              <a:rPr lang="en-US" dirty="0" smtClean="0"/>
              <a:t>activated</a:t>
            </a:r>
            <a:endParaRPr lang="en-US" dirty="0"/>
          </a:p>
          <a:p>
            <a:r>
              <a:rPr lang="en-US" b="1" dirty="0"/>
              <a:t>Self-</a:t>
            </a:r>
            <a:r>
              <a:rPr lang="en-US" b="1" dirty="0" smtClean="0"/>
              <a:t>actualization: </a:t>
            </a:r>
            <a:r>
              <a:rPr lang="en-US" dirty="0" smtClean="0"/>
              <a:t>the </a:t>
            </a:r>
            <a:r>
              <a:rPr lang="en-US" dirty="0"/>
              <a:t>ultimate goal of growth</a:t>
            </a:r>
            <a:r>
              <a:rPr lang="en-US" dirty="0" smtClean="0"/>
              <a:t>—the </a:t>
            </a:r>
            <a:r>
              <a:rPr lang="en-US" dirty="0"/>
              <a:t>realization of one’s full </a:t>
            </a:r>
            <a:r>
              <a:rPr lang="en-US" dirty="0" smtClean="0"/>
              <a:t>potential</a:t>
            </a:r>
            <a:endParaRPr lang="en-US" dirty="0"/>
          </a:p>
        </p:txBody>
      </p:sp>
    </p:spTree>
    <p:extLst>
      <p:ext uri="{BB962C8B-B14F-4D97-AF65-F5344CB8AC3E}">
        <p14:creationId xmlns:p14="http://schemas.microsoft.com/office/powerpoint/2010/main" val="139189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9-3: Maslow’s Hierarchy of Needs</a:t>
            </a:r>
            <a:endParaRPr lang="en-US" dirty="0"/>
          </a:p>
        </p:txBody>
      </p:sp>
      <p:pic>
        <p:nvPicPr>
          <p:cNvPr id="4" name="Picture Placeholder 3" descr="Except for self-actualization, the needs in Maslow’s hierarchy are all motivated by a feeling of deprivation." title="Maslow's Hierarchy of Needs"/>
          <p:cNvPicPr>
            <a:picLocks noGrp="1" noChangeAspect="1"/>
          </p:cNvPicPr>
          <p:nvPr>
            <p:ph type="pic" idx="1"/>
          </p:nvPr>
        </p:nvPicPr>
        <p:blipFill>
          <a:blip r:embed="rId2">
            <a:extLst>
              <a:ext uri="{28A0092B-C50C-407E-A947-70E740481C1C}">
                <a14:useLocalDpi xmlns:a14="http://schemas.microsoft.com/office/drawing/2010/main" val="0"/>
              </a:ext>
            </a:extLst>
          </a:blip>
          <a:srcRect l="-12957" r="-12957"/>
          <a:stretch>
            <a:fillRect/>
          </a:stretch>
        </p:blipFill>
        <p:spPr/>
      </p:pic>
    </p:spTree>
    <p:extLst>
      <p:ext uri="{BB962C8B-B14F-4D97-AF65-F5344CB8AC3E}">
        <p14:creationId xmlns:p14="http://schemas.microsoft.com/office/powerpoint/2010/main" val="321577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Hunger and Eating</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These are the three major control systems of </a:t>
            </a:r>
            <a:r>
              <a:rPr lang="en-US" dirty="0" smtClean="0"/>
              <a:t>hunger.</a:t>
            </a:r>
            <a:endParaRPr lang="en-US" dirty="0"/>
          </a:p>
          <a:p>
            <a:pPr lvl="1"/>
            <a:r>
              <a:rPr lang="en-US" dirty="0"/>
              <a:t>Stomach</a:t>
            </a:r>
          </a:p>
          <a:p>
            <a:pPr lvl="1"/>
            <a:r>
              <a:rPr lang="en-US" dirty="0"/>
              <a:t>Bloodstream</a:t>
            </a:r>
          </a:p>
          <a:p>
            <a:pPr lvl="1"/>
            <a:r>
              <a:rPr lang="en-US" dirty="0" smtClean="0"/>
              <a:t>Brain</a:t>
            </a:r>
            <a:endParaRPr lang="en-US" dirty="0"/>
          </a:p>
          <a:p>
            <a:r>
              <a:rPr lang="en-US" dirty="0"/>
              <a:t>The stomach releases the hormone gastrin that decreases appetite.</a:t>
            </a:r>
          </a:p>
          <a:p>
            <a:r>
              <a:rPr lang="en-US" dirty="0"/>
              <a:t>There are </a:t>
            </a:r>
            <a:r>
              <a:rPr lang="en-US" dirty="0" smtClean="0"/>
              <a:t>two </a:t>
            </a:r>
            <a:r>
              <a:rPr lang="en-US" dirty="0"/>
              <a:t>types of blood </a:t>
            </a:r>
            <a:r>
              <a:rPr lang="en-US" dirty="0" smtClean="0"/>
              <a:t>signals. </a:t>
            </a:r>
            <a:endParaRPr lang="en-US" dirty="0"/>
          </a:p>
          <a:p>
            <a:pPr lvl="1"/>
            <a:r>
              <a:rPr lang="en-US" dirty="0"/>
              <a:t>Food nutrients</a:t>
            </a:r>
          </a:p>
          <a:p>
            <a:pPr lvl="1"/>
            <a:r>
              <a:rPr lang="en-US" dirty="0"/>
              <a:t>Hormone levels</a:t>
            </a:r>
          </a:p>
          <a:p>
            <a:r>
              <a:rPr lang="en-US" dirty="0" smtClean="0"/>
              <a:t>Hypothalamus: the </a:t>
            </a:r>
            <a:r>
              <a:rPr lang="en-US" dirty="0"/>
              <a:t>mechanism that turns hunger on and </a:t>
            </a:r>
            <a:r>
              <a:rPr lang="en-US" dirty="0" smtClean="0"/>
              <a:t>off</a:t>
            </a:r>
            <a:endParaRPr lang="en-US" dirty="0"/>
          </a:p>
          <a:p>
            <a:endParaRPr lang="en-US" dirty="0"/>
          </a:p>
        </p:txBody>
      </p:sp>
    </p:spTree>
    <p:extLst>
      <p:ext uri="{BB962C8B-B14F-4D97-AF65-F5344CB8AC3E}">
        <p14:creationId xmlns:p14="http://schemas.microsoft.com/office/powerpoint/2010/main" val="114823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Factors and Hunger and Eating</a:t>
            </a:r>
            <a:endParaRPr lang="en-US" dirty="0"/>
          </a:p>
        </p:txBody>
      </p:sp>
      <p:sp>
        <p:nvSpPr>
          <p:cNvPr id="3" name="Content Placeholder 2"/>
          <p:cNvSpPr>
            <a:spLocks noGrp="1"/>
          </p:cNvSpPr>
          <p:nvPr>
            <p:ph sz="quarter" idx="1"/>
          </p:nvPr>
        </p:nvSpPr>
        <p:spPr/>
        <p:txBody>
          <a:bodyPr/>
          <a:lstStyle/>
          <a:p>
            <a:r>
              <a:rPr lang="en-US" dirty="0"/>
              <a:t>How you think about food also affects your eating behavior</a:t>
            </a:r>
            <a:r>
              <a:rPr lang="en-US" dirty="0" smtClean="0"/>
              <a:t>.</a:t>
            </a:r>
            <a:endParaRPr lang="en-US" dirty="0"/>
          </a:p>
          <a:p>
            <a:pPr lvl="1"/>
            <a:r>
              <a:rPr lang="en-US" sz="2400" b="1" dirty="0"/>
              <a:t>Restrained </a:t>
            </a:r>
            <a:r>
              <a:rPr lang="en-US" sz="2400" b="1" dirty="0" smtClean="0"/>
              <a:t>eater:</a:t>
            </a:r>
            <a:r>
              <a:rPr lang="en-US" sz="2400" dirty="0" smtClean="0"/>
              <a:t> </a:t>
            </a:r>
            <a:r>
              <a:rPr lang="en-US" sz="2400" dirty="0"/>
              <a:t>chronically worried about and trying to control what and how much they eat</a:t>
            </a:r>
          </a:p>
          <a:p>
            <a:pPr lvl="1"/>
            <a:r>
              <a:rPr lang="en-US" sz="2400" b="1" dirty="0"/>
              <a:t>Unrestrained </a:t>
            </a:r>
            <a:r>
              <a:rPr lang="en-US" sz="2400" b="1" dirty="0" smtClean="0"/>
              <a:t>eater:</a:t>
            </a:r>
            <a:r>
              <a:rPr lang="en-US" sz="2400" dirty="0" smtClean="0"/>
              <a:t> </a:t>
            </a:r>
            <a:r>
              <a:rPr lang="en-US" sz="2400" dirty="0"/>
              <a:t>relatively unconcerned about controlling their </a:t>
            </a:r>
            <a:r>
              <a:rPr lang="en-US" sz="2400" dirty="0" smtClean="0"/>
              <a:t>eating</a:t>
            </a:r>
            <a:endParaRPr lang="en-US" dirty="0"/>
          </a:p>
          <a:p>
            <a:r>
              <a:rPr lang="en-US" dirty="0"/>
              <a:t>Restrained eaters are more likely to gain weight. Why</a:t>
            </a:r>
            <a:r>
              <a:rPr lang="en-US" dirty="0" smtClean="0"/>
              <a:t>?</a:t>
            </a:r>
            <a:endParaRPr lang="en-US" dirty="0"/>
          </a:p>
        </p:txBody>
      </p:sp>
    </p:spTree>
    <p:extLst>
      <p:ext uri="{BB962C8B-B14F-4D97-AF65-F5344CB8AC3E}">
        <p14:creationId xmlns:p14="http://schemas.microsoft.com/office/powerpoint/2010/main" val="41007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Motivation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Alfred </a:t>
            </a:r>
            <a:r>
              <a:rPr lang="en-US" dirty="0"/>
              <a:t>Kinsey’s (</a:t>
            </a:r>
            <a:r>
              <a:rPr lang="en-US" dirty="0" smtClean="0"/>
              <a:t>1940s) sexual </a:t>
            </a:r>
            <a:r>
              <a:rPr lang="en-US" dirty="0"/>
              <a:t>behavior </a:t>
            </a:r>
            <a:r>
              <a:rPr lang="en-US" dirty="0" smtClean="0"/>
              <a:t>research</a:t>
            </a:r>
            <a:endParaRPr lang="en-US" dirty="0"/>
          </a:p>
          <a:p>
            <a:r>
              <a:rPr lang="en-US" b="1" dirty="0"/>
              <a:t>Sexual </a:t>
            </a:r>
            <a:r>
              <a:rPr lang="en-US" b="1" dirty="0" smtClean="0"/>
              <a:t>script:</a:t>
            </a:r>
            <a:r>
              <a:rPr lang="en-US" dirty="0" smtClean="0"/>
              <a:t> </a:t>
            </a:r>
            <a:r>
              <a:rPr lang="en-US" dirty="0"/>
              <a:t>preconception about how a series of events, perceived as sexual, is likely to occur</a:t>
            </a:r>
          </a:p>
          <a:p>
            <a:pPr lvl="1"/>
            <a:r>
              <a:rPr lang="en-US" sz="2595" dirty="0"/>
              <a:t>Learned from social </a:t>
            </a:r>
            <a:r>
              <a:rPr lang="en-US" sz="2595" dirty="0" smtClean="0"/>
              <a:t>environments</a:t>
            </a:r>
            <a:endParaRPr lang="en-US" dirty="0"/>
          </a:p>
          <a:p>
            <a:pPr lvl="1"/>
            <a:r>
              <a:rPr lang="en-US" sz="2595" dirty="0"/>
              <a:t>North American sexual </a:t>
            </a:r>
            <a:r>
              <a:rPr lang="en-US" sz="2595" dirty="0" smtClean="0"/>
              <a:t>script: </a:t>
            </a:r>
            <a:r>
              <a:rPr lang="en-US" sz="2595" dirty="0"/>
              <a:t>women downplay interest in sex and men </a:t>
            </a:r>
            <a:r>
              <a:rPr lang="en-US" sz="2595" dirty="0" smtClean="0"/>
              <a:t>freely </a:t>
            </a:r>
            <a:r>
              <a:rPr lang="en-US" sz="2595" dirty="0"/>
              <a:t>express sexual interest</a:t>
            </a:r>
          </a:p>
          <a:p>
            <a:pPr lvl="1"/>
            <a:r>
              <a:rPr lang="en-US" sz="2595" dirty="0"/>
              <a:t>Gender differences reflect different evolutionary pressures</a:t>
            </a:r>
            <a:r>
              <a:rPr lang="en-US" dirty="0"/>
              <a:t>.</a:t>
            </a:r>
          </a:p>
          <a:p>
            <a:r>
              <a:rPr lang="en-US" b="1" dirty="0"/>
              <a:t>Rape </a:t>
            </a:r>
            <a:r>
              <a:rPr lang="en-US" b="1" dirty="0" smtClean="0"/>
              <a:t>myth:</a:t>
            </a:r>
            <a:r>
              <a:rPr lang="en-US" dirty="0" smtClean="0"/>
              <a:t> </a:t>
            </a:r>
            <a:r>
              <a:rPr lang="en-US" dirty="0"/>
              <a:t>false belief that women enjoy forced sex</a:t>
            </a:r>
          </a:p>
          <a:p>
            <a:endParaRPr lang="en-US" dirty="0"/>
          </a:p>
        </p:txBody>
      </p:sp>
    </p:spTree>
    <p:extLst>
      <p:ext uri="{BB962C8B-B14F-4D97-AF65-F5344CB8AC3E}">
        <p14:creationId xmlns:p14="http://schemas.microsoft.com/office/powerpoint/2010/main" val="1604933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 and Love May Be More </a:t>
            </a:r>
            <a:br>
              <a:rPr lang="en-US" dirty="0" smtClean="0"/>
            </a:br>
            <a:r>
              <a:rPr lang="en-US" dirty="0" smtClean="0"/>
              <a:t>Fused for Women</a:t>
            </a:r>
            <a:endParaRPr lang="en-US" dirty="0"/>
          </a:p>
        </p:txBody>
      </p:sp>
      <p:sp>
        <p:nvSpPr>
          <p:cNvPr id="3" name="Content Placeholder 2"/>
          <p:cNvSpPr>
            <a:spLocks noGrp="1"/>
          </p:cNvSpPr>
          <p:nvPr>
            <p:ph sz="quarter" idx="1"/>
          </p:nvPr>
        </p:nvSpPr>
        <p:spPr/>
        <p:txBody>
          <a:bodyPr/>
          <a:lstStyle/>
          <a:p>
            <a:r>
              <a:rPr lang="en-US" dirty="0"/>
              <a:t>Sexual desire and romantic love have evolved to meet different </a:t>
            </a:r>
            <a:r>
              <a:rPr lang="en-US" dirty="0" smtClean="0"/>
              <a:t>needs.</a:t>
            </a:r>
            <a:endParaRPr lang="en-US" dirty="0"/>
          </a:p>
          <a:p>
            <a:pPr lvl="1"/>
            <a:r>
              <a:rPr lang="en-US" sz="2400" dirty="0"/>
              <a:t>Sexual mating system</a:t>
            </a:r>
          </a:p>
          <a:p>
            <a:pPr lvl="1"/>
            <a:r>
              <a:rPr lang="en-US" sz="2400" dirty="0" smtClean="0"/>
              <a:t>Attachment</a:t>
            </a:r>
            <a:endParaRPr lang="en-US" dirty="0"/>
          </a:p>
          <a:p>
            <a:r>
              <a:rPr lang="en-US" dirty="0"/>
              <a:t>Evolutionary and sociocultural factors may shape sexuality</a:t>
            </a:r>
            <a:r>
              <a:rPr lang="en-US" dirty="0" smtClean="0"/>
              <a:t>.</a:t>
            </a:r>
            <a:endParaRPr lang="en-US" dirty="0"/>
          </a:p>
        </p:txBody>
      </p:sp>
    </p:spTree>
    <p:extLst>
      <p:ext uri="{BB962C8B-B14F-4D97-AF65-F5344CB8AC3E}">
        <p14:creationId xmlns:p14="http://schemas.microsoft.com/office/powerpoint/2010/main" val="953350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Orientation</a:t>
            </a:r>
            <a:endParaRPr lang="en-US" dirty="0"/>
          </a:p>
        </p:txBody>
      </p:sp>
      <p:sp>
        <p:nvSpPr>
          <p:cNvPr id="3" name="Content Placeholder 2"/>
          <p:cNvSpPr>
            <a:spLocks noGrp="1"/>
          </p:cNvSpPr>
          <p:nvPr>
            <p:ph sz="quarter" idx="1"/>
          </p:nvPr>
        </p:nvSpPr>
        <p:spPr/>
        <p:txBody>
          <a:bodyPr/>
          <a:lstStyle/>
          <a:p>
            <a:r>
              <a:rPr lang="en-US" b="1" dirty="0"/>
              <a:t>Sexual </a:t>
            </a:r>
            <a:r>
              <a:rPr lang="en-US" b="1" dirty="0" smtClean="0"/>
              <a:t>orientation: </a:t>
            </a:r>
            <a:r>
              <a:rPr lang="en-US" dirty="0"/>
              <a:t>degree to which a person is sexually attracted to persons of the other sex and/or the same sex</a:t>
            </a:r>
          </a:p>
          <a:p>
            <a:r>
              <a:rPr lang="en-US" b="1" dirty="0"/>
              <a:t>Sexual </a:t>
            </a:r>
            <a:r>
              <a:rPr lang="en-US" b="1" dirty="0" smtClean="0"/>
              <a:t>identity</a:t>
            </a:r>
            <a:r>
              <a:rPr lang="en-US" dirty="0" smtClean="0"/>
              <a:t>: </a:t>
            </a:r>
            <a:r>
              <a:rPr lang="en-US" dirty="0"/>
              <a:t>the identity a person organizes around his or her sexual orientation</a:t>
            </a:r>
          </a:p>
          <a:p>
            <a:r>
              <a:rPr lang="en-US" dirty="0"/>
              <a:t>Kinsey designed a </a:t>
            </a:r>
            <a:r>
              <a:rPr lang="en-US" dirty="0" smtClean="0"/>
              <a:t>seven-point </a:t>
            </a:r>
            <a:r>
              <a:rPr lang="en-US" dirty="0"/>
              <a:t>scale to describe sexual orientation as a continuum</a:t>
            </a:r>
            <a:r>
              <a:rPr lang="en-US" dirty="0" smtClean="0"/>
              <a:t>.</a:t>
            </a:r>
            <a:endParaRPr lang="en-US" dirty="0"/>
          </a:p>
        </p:txBody>
      </p:sp>
    </p:spTree>
    <p:extLst>
      <p:ext uri="{BB962C8B-B14F-4D97-AF65-F5344CB8AC3E}">
        <p14:creationId xmlns:p14="http://schemas.microsoft.com/office/powerpoint/2010/main" val="402139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9-5: Sexual Orientation as a Continuum</a:t>
            </a:r>
            <a:endParaRPr lang="en-US" dirty="0"/>
          </a:p>
        </p:txBody>
      </p:sp>
      <p:pic>
        <p:nvPicPr>
          <p:cNvPr id="4" name="Picture Placeholder 3" descr="Kinsey designed this seven-point scale to describe sexual orientation as a continuum, with heterosexuality and homosexuality at the ends and bisexuality in the middle." title="Sexual Orientation as a Continuum"/>
          <p:cNvPicPr>
            <a:picLocks noGrp="1" noChangeAspect="1"/>
          </p:cNvPicPr>
          <p:nvPr>
            <p:ph type="pic" idx="1"/>
          </p:nvPr>
        </p:nvPicPr>
        <p:blipFill>
          <a:blip r:embed="rId2">
            <a:extLst>
              <a:ext uri="{28A0092B-C50C-407E-A947-70E740481C1C}">
                <a14:useLocalDpi xmlns:a14="http://schemas.microsoft.com/office/drawing/2010/main" val="0"/>
              </a:ext>
            </a:extLst>
          </a:blip>
          <a:srcRect t="-11667" b="-11667"/>
          <a:stretch>
            <a:fillRect/>
          </a:stretch>
        </p:blipFill>
        <p:spPr/>
      </p:pic>
    </p:spTree>
    <p:extLst>
      <p:ext uri="{BB962C8B-B14F-4D97-AF65-F5344CB8AC3E}">
        <p14:creationId xmlns:p14="http://schemas.microsoft.com/office/powerpoint/2010/main" val="348763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Sexual Orientation Unclear</a:t>
            </a:r>
            <a:endParaRPr lang="en-US" dirty="0"/>
          </a:p>
        </p:txBody>
      </p:sp>
      <p:sp>
        <p:nvSpPr>
          <p:cNvPr id="3" name="Content Placeholder 2"/>
          <p:cNvSpPr>
            <a:spLocks noGrp="1"/>
          </p:cNvSpPr>
          <p:nvPr>
            <p:ph sz="quarter" idx="1"/>
          </p:nvPr>
        </p:nvSpPr>
        <p:spPr/>
        <p:txBody>
          <a:bodyPr/>
          <a:lstStyle/>
          <a:p>
            <a:r>
              <a:rPr lang="en-US" dirty="0"/>
              <a:t>What causes sexual orientation</a:t>
            </a:r>
            <a:r>
              <a:rPr lang="en-US" dirty="0" smtClean="0"/>
              <a:t>?</a:t>
            </a:r>
            <a:endParaRPr lang="en-US" dirty="0"/>
          </a:p>
          <a:p>
            <a:pPr lvl="1"/>
            <a:r>
              <a:rPr lang="en-US" sz="2400" dirty="0"/>
              <a:t>Brain development</a:t>
            </a:r>
          </a:p>
          <a:p>
            <a:pPr lvl="1"/>
            <a:r>
              <a:rPr lang="en-US" sz="2400" dirty="0"/>
              <a:t>Genes</a:t>
            </a:r>
          </a:p>
          <a:p>
            <a:pPr lvl="1"/>
            <a:r>
              <a:rPr lang="en-US" sz="2400" dirty="0"/>
              <a:t>Gender </a:t>
            </a:r>
            <a:r>
              <a:rPr lang="en-US" sz="2400" dirty="0" smtClean="0"/>
              <a:t>nonconformity</a:t>
            </a:r>
            <a:endParaRPr lang="en-US" sz="2400" dirty="0"/>
          </a:p>
        </p:txBody>
      </p:sp>
    </p:spTree>
    <p:extLst>
      <p:ext uri="{BB962C8B-B14F-4D97-AF65-F5344CB8AC3E}">
        <p14:creationId xmlns:p14="http://schemas.microsoft.com/office/powerpoint/2010/main" val="398941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Outline</a:t>
            </a:r>
            <a:endParaRPr lang="en-US" dirty="0"/>
          </a:p>
        </p:txBody>
      </p:sp>
      <p:sp>
        <p:nvSpPr>
          <p:cNvPr id="3" name="Content Placeholder 2"/>
          <p:cNvSpPr>
            <a:spLocks noGrp="1"/>
          </p:cNvSpPr>
          <p:nvPr>
            <p:ph sz="quarter" idx="1"/>
          </p:nvPr>
        </p:nvSpPr>
        <p:spPr/>
        <p:txBody>
          <a:bodyPr/>
          <a:lstStyle/>
          <a:p>
            <a:r>
              <a:rPr lang="en-US" dirty="0" smtClean="0"/>
              <a:t>Motivation</a:t>
            </a:r>
          </a:p>
          <a:p>
            <a:r>
              <a:rPr lang="en-US" dirty="0" smtClean="0"/>
              <a:t>Hunger and Eating</a:t>
            </a:r>
          </a:p>
          <a:p>
            <a:r>
              <a:rPr lang="en-US" dirty="0" smtClean="0"/>
              <a:t>Sexual Motivation</a:t>
            </a:r>
            <a:endParaRPr lang="en-US" dirty="0"/>
          </a:p>
        </p:txBody>
      </p:sp>
      <p:sp>
        <p:nvSpPr>
          <p:cNvPr id="4" name="Content Placeholder 3"/>
          <p:cNvSpPr>
            <a:spLocks noGrp="1"/>
          </p:cNvSpPr>
          <p:nvPr>
            <p:ph sz="quarter" idx="2"/>
          </p:nvPr>
        </p:nvSpPr>
        <p:spPr/>
        <p:txBody>
          <a:bodyPr/>
          <a:lstStyle/>
          <a:p>
            <a:r>
              <a:rPr lang="en-US" dirty="0" smtClean="0"/>
              <a:t>Belongingness and Achievement Motivation</a:t>
            </a:r>
          </a:p>
          <a:p>
            <a:r>
              <a:rPr lang="en-US" dirty="0" smtClean="0"/>
              <a:t>Emotion</a:t>
            </a:r>
            <a:endParaRPr lang="en-US" dirty="0"/>
          </a:p>
        </p:txBody>
      </p:sp>
    </p:spTree>
    <p:extLst>
      <p:ext uri="{BB962C8B-B14F-4D97-AF65-F5344CB8AC3E}">
        <p14:creationId xmlns:p14="http://schemas.microsoft.com/office/powerpoint/2010/main" val="2409260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Belongingness and </a:t>
            </a:r>
            <a:br>
              <a:rPr lang="en-US" dirty="0" smtClean="0"/>
            </a:br>
            <a:r>
              <a:rPr lang="en-US" dirty="0" smtClean="0"/>
              <a:t>Achievement Motivation</a:t>
            </a:r>
            <a:endParaRPr lang="en-US" dirty="0"/>
          </a:p>
        </p:txBody>
      </p:sp>
      <p:sp>
        <p:nvSpPr>
          <p:cNvPr id="3" name="Content Placeholder 2"/>
          <p:cNvSpPr>
            <a:spLocks noGrp="1"/>
          </p:cNvSpPr>
          <p:nvPr>
            <p:ph sz="quarter" idx="1"/>
          </p:nvPr>
        </p:nvSpPr>
        <p:spPr/>
        <p:txBody>
          <a:bodyPr>
            <a:normAutofit lnSpcReduction="10000"/>
          </a:bodyPr>
          <a:lstStyle/>
          <a:p>
            <a:r>
              <a:rPr lang="en-US" b="1" dirty="0"/>
              <a:t>Need to </a:t>
            </a:r>
            <a:r>
              <a:rPr lang="en-US" b="1" dirty="0" smtClean="0"/>
              <a:t>belong: </a:t>
            </a:r>
            <a:r>
              <a:rPr lang="en-US" dirty="0"/>
              <a:t>need to interact with others and be socially accepted</a:t>
            </a:r>
          </a:p>
          <a:p>
            <a:pPr lvl="1"/>
            <a:r>
              <a:rPr lang="en-US" sz="2400" dirty="0"/>
              <a:t>Evolutionary explanation </a:t>
            </a:r>
          </a:p>
          <a:p>
            <a:pPr lvl="1"/>
            <a:r>
              <a:rPr lang="en-US" sz="2400" dirty="0"/>
              <a:t>High need to belong vs. low need to </a:t>
            </a:r>
            <a:r>
              <a:rPr lang="en-US" sz="2400" dirty="0" smtClean="0"/>
              <a:t>belong</a:t>
            </a:r>
            <a:endParaRPr lang="en-US" dirty="0"/>
          </a:p>
          <a:p>
            <a:r>
              <a:rPr lang="en-US" b="1" dirty="0"/>
              <a:t>Need for </a:t>
            </a:r>
            <a:r>
              <a:rPr lang="en-US" b="1" dirty="0" smtClean="0"/>
              <a:t>achievement:</a:t>
            </a:r>
            <a:r>
              <a:rPr lang="en-US" dirty="0" smtClean="0"/>
              <a:t> </a:t>
            </a:r>
            <a:r>
              <a:rPr lang="en-US" dirty="0"/>
              <a:t>desire to overcome obstacles and meet high standards of excellence</a:t>
            </a:r>
          </a:p>
          <a:p>
            <a:r>
              <a:rPr lang="en-US" b="1" dirty="0"/>
              <a:t>Thematic Apperception </a:t>
            </a:r>
            <a:r>
              <a:rPr lang="en-US" b="1" dirty="0" smtClean="0"/>
              <a:t>Test:</a:t>
            </a:r>
            <a:r>
              <a:rPr lang="en-US" dirty="0" smtClean="0"/>
              <a:t> </a:t>
            </a:r>
            <a:r>
              <a:rPr lang="en-US" dirty="0"/>
              <a:t>a test in which people project their inner feelings and motives through the stories they make up about ambiguous </a:t>
            </a:r>
            <a:r>
              <a:rPr lang="en-US" dirty="0" smtClean="0"/>
              <a:t>pictures</a:t>
            </a:r>
            <a:endParaRPr lang="en-US" dirty="0"/>
          </a:p>
        </p:txBody>
      </p:sp>
    </p:spTree>
    <p:extLst>
      <p:ext uri="{BB962C8B-B14F-4D97-AF65-F5344CB8AC3E}">
        <p14:creationId xmlns:p14="http://schemas.microsoft.com/office/powerpoint/2010/main" val="1334134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Emotions</a:t>
            </a:r>
            <a:endParaRPr lang="en-US" dirty="0"/>
          </a:p>
        </p:txBody>
      </p:sp>
      <p:sp>
        <p:nvSpPr>
          <p:cNvPr id="3" name="Content Placeholder 2"/>
          <p:cNvSpPr>
            <a:spLocks noGrp="1"/>
          </p:cNvSpPr>
          <p:nvPr>
            <p:ph sz="quarter" idx="1"/>
          </p:nvPr>
        </p:nvSpPr>
        <p:spPr/>
        <p:txBody>
          <a:bodyPr>
            <a:normAutofit/>
          </a:bodyPr>
          <a:lstStyle/>
          <a:p>
            <a:r>
              <a:rPr lang="en-US" b="1" dirty="0" smtClean="0"/>
              <a:t>Emotions: </a:t>
            </a:r>
            <a:r>
              <a:rPr lang="en-US" dirty="0"/>
              <a:t>a positive or negative </a:t>
            </a:r>
            <a:r>
              <a:rPr lang="en-US" dirty="0" smtClean="0"/>
              <a:t>state </a:t>
            </a:r>
            <a:r>
              <a:rPr lang="en-US" dirty="0"/>
              <a:t>that typically includes some combination of physical arousal, cognitive </a:t>
            </a:r>
            <a:r>
              <a:rPr lang="en-US" dirty="0" smtClean="0"/>
              <a:t>appraisal, </a:t>
            </a:r>
            <a:r>
              <a:rPr lang="en-US" dirty="0"/>
              <a:t>and behavioral </a:t>
            </a:r>
            <a:r>
              <a:rPr lang="en-US" dirty="0" smtClean="0"/>
              <a:t>expression</a:t>
            </a:r>
            <a:endParaRPr lang="en-US" dirty="0"/>
          </a:p>
          <a:p>
            <a:r>
              <a:rPr lang="en-US" dirty="0"/>
              <a:t>Evolutionary theories emphasize the values of </a:t>
            </a:r>
            <a:r>
              <a:rPr lang="en-US" dirty="0" smtClean="0"/>
              <a:t>emotion</a:t>
            </a:r>
            <a:r>
              <a:rPr lang="en-US" dirty="0"/>
              <a:t>.</a:t>
            </a:r>
          </a:p>
          <a:p>
            <a:pPr lvl="1"/>
            <a:r>
              <a:rPr lang="en-US" sz="2400" dirty="0"/>
              <a:t>Avoid harm.</a:t>
            </a:r>
          </a:p>
          <a:p>
            <a:pPr lvl="1"/>
            <a:r>
              <a:rPr lang="en-US" sz="2400" dirty="0"/>
              <a:t>Approach what is beneficial.</a:t>
            </a:r>
          </a:p>
          <a:p>
            <a:pPr lvl="1"/>
            <a:r>
              <a:rPr lang="en-US" sz="2400" dirty="0"/>
              <a:t>Foster communication with </a:t>
            </a:r>
            <a:r>
              <a:rPr lang="en-US" sz="2400" dirty="0" smtClean="0"/>
              <a:t>others.</a:t>
            </a:r>
            <a:endParaRPr lang="en-US" dirty="0"/>
          </a:p>
        </p:txBody>
      </p:sp>
    </p:spTree>
    <p:extLst>
      <p:ext uri="{BB962C8B-B14F-4D97-AF65-F5344CB8AC3E}">
        <p14:creationId xmlns:p14="http://schemas.microsoft.com/office/powerpoint/2010/main" val="3762842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Emotions Facilitate Survival</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There are </a:t>
            </a:r>
            <a:r>
              <a:rPr lang="en-US" dirty="0" smtClean="0"/>
              <a:t>seven </a:t>
            </a:r>
            <a:r>
              <a:rPr lang="en-US" dirty="0"/>
              <a:t>primary </a:t>
            </a:r>
            <a:r>
              <a:rPr lang="en-US" dirty="0" smtClean="0"/>
              <a:t>emotions.</a:t>
            </a:r>
            <a:endParaRPr lang="en-US" dirty="0"/>
          </a:p>
          <a:p>
            <a:pPr lvl="1"/>
            <a:r>
              <a:rPr lang="en-US" dirty="0"/>
              <a:t>Anger</a:t>
            </a:r>
          </a:p>
          <a:p>
            <a:pPr lvl="1"/>
            <a:r>
              <a:rPr lang="en-US" dirty="0"/>
              <a:t>Disgust</a:t>
            </a:r>
          </a:p>
          <a:p>
            <a:pPr lvl="1"/>
            <a:r>
              <a:rPr lang="en-US" dirty="0"/>
              <a:t>Fear</a:t>
            </a:r>
          </a:p>
          <a:p>
            <a:pPr lvl="1"/>
            <a:r>
              <a:rPr lang="en-US" dirty="0"/>
              <a:t>Happiness</a:t>
            </a:r>
          </a:p>
          <a:p>
            <a:pPr lvl="1"/>
            <a:r>
              <a:rPr lang="en-US" dirty="0"/>
              <a:t>Surprise</a:t>
            </a:r>
          </a:p>
          <a:p>
            <a:pPr lvl="1"/>
            <a:r>
              <a:rPr lang="en-US" dirty="0"/>
              <a:t>Contempt</a:t>
            </a:r>
          </a:p>
          <a:p>
            <a:pPr lvl="1"/>
            <a:r>
              <a:rPr lang="en-US" dirty="0"/>
              <a:t>Sadness</a:t>
            </a:r>
          </a:p>
          <a:p>
            <a:r>
              <a:rPr lang="en-US" dirty="0"/>
              <a:t>Can be read across </a:t>
            </a:r>
            <a:r>
              <a:rPr lang="en-US" dirty="0" smtClean="0"/>
              <a:t>cultures</a:t>
            </a:r>
            <a:endParaRPr lang="en-US" dirty="0"/>
          </a:p>
          <a:p>
            <a:r>
              <a:rPr lang="en-US" dirty="0"/>
              <a:t>Collectivism influences whether people publicly express negative feelings, not feel them</a:t>
            </a:r>
            <a:r>
              <a:rPr lang="en-US" dirty="0" smtClean="0"/>
              <a:t>.</a:t>
            </a:r>
            <a:endParaRPr lang="en-US" dirty="0"/>
          </a:p>
        </p:txBody>
      </p:sp>
    </p:spTree>
    <p:extLst>
      <p:ext uri="{BB962C8B-B14F-4D97-AF65-F5344CB8AC3E}">
        <p14:creationId xmlns:p14="http://schemas.microsoft.com/office/powerpoint/2010/main" val="2393895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Emotions and Bodily Responses</a:t>
            </a:r>
            <a:endParaRPr lang="en-US" dirty="0"/>
          </a:p>
        </p:txBody>
      </p:sp>
      <p:sp>
        <p:nvSpPr>
          <p:cNvPr id="3" name="Content Placeholder 2"/>
          <p:cNvSpPr>
            <a:spLocks noGrp="1"/>
          </p:cNvSpPr>
          <p:nvPr>
            <p:ph sz="quarter" idx="1"/>
          </p:nvPr>
        </p:nvSpPr>
        <p:spPr/>
        <p:txBody>
          <a:bodyPr>
            <a:normAutofit/>
          </a:bodyPr>
          <a:lstStyle/>
          <a:p>
            <a:r>
              <a:rPr lang="en-US" dirty="0"/>
              <a:t>Body responses to emotion are produced by autonomic nervous </a:t>
            </a:r>
            <a:r>
              <a:rPr lang="en-US" dirty="0" smtClean="0"/>
              <a:t>system.</a:t>
            </a:r>
            <a:endParaRPr lang="en-US" dirty="0"/>
          </a:p>
          <a:p>
            <a:pPr lvl="1"/>
            <a:r>
              <a:rPr lang="en-US" sz="2400" dirty="0"/>
              <a:t>Sympathetic</a:t>
            </a:r>
          </a:p>
          <a:p>
            <a:pPr lvl="1"/>
            <a:r>
              <a:rPr lang="en-US" sz="2400" dirty="0" smtClean="0"/>
              <a:t>Parasympathetic</a:t>
            </a:r>
            <a:endParaRPr lang="en-US" dirty="0" smtClean="0"/>
          </a:p>
          <a:p>
            <a:r>
              <a:rPr lang="en-US" dirty="0" smtClean="0"/>
              <a:t>Emotional </a:t>
            </a:r>
            <a:r>
              <a:rPr lang="en-US" dirty="0"/>
              <a:t>fainting can be an overreaction by the parasympathetic system</a:t>
            </a:r>
            <a:r>
              <a:rPr lang="en-US" dirty="0" smtClean="0"/>
              <a:t>.</a:t>
            </a:r>
            <a:endParaRPr lang="en-US" dirty="0"/>
          </a:p>
          <a:p>
            <a:r>
              <a:rPr lang="en-US" b="1" dirty="0" smtClean="0"/>
              <a:t>Polygraph:</a:t>
            </a:r>
            <a:r>
              <a:rPr lang="en-US" dirty="0" smtClean="0"/>
              <a:t> </a:t>
            </a:r>
            <a:r>
              <a:rPr lang="en-US" dirty="0"/>
              <a:t>measures several of the physiological responses accompanying emotion (respiration, </a:t>
            </a:r>
            <a:r>
              <a:rPr lang="en-US" dirty="0" smtClean="0"/>
              <a:t>heart rate</a:t>
            </a:r>
            <a:r>
              <a:rPr lang="en-US" dirty="0"/>
              <a:t>, </a:t>
            </a:r>
            <a:r>
              <a:rPr lang="en-US" dirty="0" smtClean="0"/>
              <a:t>BP, and </a:t>
            </a:r>
            <a:r>
              <a:rPr lang="en-US" dirty="0"/>
              <a:t>palm perspiration)</a:t>
            </a:r>
          </a:p>
          <a:p>
            <a:endParaRPr lang="en-US" dirty="0"/>
          </a:p>
          <a:p>
            <a:endParaRPr lang="en-US" dirty="0"/>
          </a:p>
        </p:txBody>
      </p:sp>
    </p:spTree>
    <p:extLst>
      <p:ext uri="{BB962C8B-B14F-4D97-AF65-F5344CB8AC3E}">
        <p14:creationId xmlns:p14="http://schemas.microsoft.com/office/powerpoint/2010/main" val="1741529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9-8: Two Contrasting Theories of Emotion</a:t>
            </a:r>
            <a:endParaRPr lang="en-US" dirty="0"/>
          </a:p>
        </p:txBody>
      </p:sp>
      <p:pic>
        <p:nvPicPr>
          <p:cNvPr id="4" name="Picture Placeholder 3" descr="While the James-Lange theory proposes that physiological reactions cause emotions, the Cannon-Bard theory contends that these two processes occur simultaneously in response to emotion-provoking events." title="Two Contrasting Theories of Emotion"/>
          <p:cNvPicPr>
            <a:picLocks noGrp="1" noChangeAspect="1"/>
          </p:cNvPicPr>
          <p:nvPr>
            <p:ph type="pic" idx="1"/>
          </p:nvPr>
        </p:nvPicPr>
        <p:blipFill>
          <a:blip r:embed="rId2">
            <a:extLst>
              <a:ext uri="{28A0092B-C50C-407E-A947-70E740481C1C}">
                <a14:useLocalDpi xmlns:a14="http://schemas.microsoft.com/office/drawing/2010/main" val="0"/>
              </a:ext>
            </a:extLst>
          </a:blip>
          <a:srcRect l="-1116" r="-1116"/>
          <a:stretch>
            <a:fillRect/>
          </a:stretch>
        </p:blipFill>
        <p:spPr/>
      </p:pic>
    </p:spTree>
    <p:extLst>
      <p:ext uri="{BB962C8B-B14F-4D97-AF65-F5344CB8AC3E}">
        <p14:creationId xmlns:p14="http://schemas.microsoft.com/office/powerpoint/2010/main" val="180799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Contrasting Theories of Emotion</a:t>
            </a:r>
            <a:endParaRPr lang="en-US" dirty="0"/>
          </a:p>
        </p:txBody>
      </p:sp>
      <p:sp>
        <p:nvSpPr>
          <p:cNvPr id="3" name="Content Placeholder 2"/>
          <p:cNvSpPr>
            <a:spLocks noGrp="1"/>
          </p:cNvSpPr>
          <p:nvPr>
            <p:ph sz="quarter" idx="1"/>
          </p:nvPr>
        </p:nvSpPr>
        <p:spPr/>
        <p:txBody>
          <a:bodyPr>
            <a:normAutofit/>
          </a:bodyPr>
          <a:lstStyle/>
          <a:p>
            <a:r>
              <a:rPr lang="en-US" b="1" dirty="0"/>
              <a:t>James-Lange </a:t>
            </a:r>
            <a:r>
              <a:rPr lang="en-US" b="1" dirty="0" smtClean="0"/>
              <a:t>theory:</a:t>
            </a:r>
            <a:r>
              <a:rPr lang="en-US" dirty="0" smtClean="0"/>
              <a:t> </a:t>
            </a:r>
            <a:r>
              <a:rPr lang="en-US" dirty="0"/>
              <a:t>emotion-provoking events induce specific physiological changes in the ANS; body reacts before you feel </a:t>
            </a:r>
            <a:r>
              <a:rPr lang="en-US" dirty="0" smtClean="0"/>
              <a:t>fear</a:t>
            </a:r>
            <a:endParaRPr lang="en-US" dirty="0"/>
          </a:p>
          <a:p>
            <a:r>
              <a:rPr lang="en-US" b="1" dirty="0"/>
              <a:t>Cannon-Bard </a:t>
            </a:r>
            <a:r>
              <a:rPr lang="en-US" b="1" dirty="0" smtClean="0"/>
              <a:t>theory:</a:t>
            </a:r>
            <a:r>
              <a:rPr lang="en-US" dirty="0" smtClean="0"/>
              <a:t> </a:t>
            </a:r>
            <a:r>
              <a:rPr lang="en-US" dirty="0"/>
              <a:t>emotion-provoking events simultaneously induce both physiological responses and emotions; happens at the same </a:t>
            </a:r>
            <a:r>
              <a:rPr lang="en-US" dirty="0" smtClean="0"/>
              <a:t>time</a:t>
            </a:r>
            <a:endParaRPr lang="en-US" dirty="0"/>
          </a:p>
          <a:p>
            <a:r>
              <a:rPr lang="en-US" b="1" dirty="0"/>
              <a:t>Facial feedback </a:t>
            </a:r>
            <a:r>
              <a:rPr lang="en-US" b="1" dirty="0" smtClean="0"/>
              <a:t>hypothesis:</a:t>
            </a:r>
            <a:r>
              <a:rPr lang="en-US" dirty="0" smtClean="0"/>
              <a:t> </a:t>
            </a:r>
            <a:r>
              <a:rPr lang="en-US" dirty="0"/>
              <a:t>specific facial expressions trigger emotional responses</a:t>
            </a:r>
          </a:p>
          <a:p>
            <a:endParaRPr lang="en-US" dirty="0"/>
          </a:p>
        </p:txBody>
      </p:sp>
    </p:spTree>
    <p:extLst>
      <p:ext uri="{BB962C8B-B14F-4D97-AF65-F5344CB8AC3E}">
        <p14:creationId xmlns:p14="http://schemas.microsoft.com/office/powerpoint/2010/main" val="170996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
          </p:nvPr>
        </p:nvSpPr>
        <p:spPr/>
        <p:txBody>
          <a:bodyPr/>
          <a:lstStyle/>
          <a:p>
            <a:r>
              <a:rPr lang="en-US" dirty="0"/>
              <a:t>Understand that genes may shape our motivation.</a:t>
            </a:r>
          </a:p>
          <a:p>
            <a:r>
              <a:rPr lang="en-US" dirty="0"/>
              <a:t>Understand the mechanisms that control hunger and eating</a:t>
            </a:r>
            <a:r>
              <a:rPr lang="en-US" dirty="0" smtClean="0"/>
              <a:t>.</a:t>
            </a:r>
            <a:endParaRPr lang="en-US" dirty="0"/>
          </a:p>
        </p:txBody>
      </p:sp>
      <p:sp>
        <p:nvSpPr>
          <p:cNvPr id="4" name="Content Placeholder 3"/>
          <p:cNvSpPr>
            <a:spLocks noGrp="1"/>
          </p:cNvSpPr>
          <p:nvPr>
            <p:ph sz="quarter" idx="2"/>
          </p:nvPr>
        </p:nvSpPr>
        <p:spPr/>
        <p:txBody>
          <a:bodyPr/>
          <a:lstStyle/>
          <a:p>
            <a:r>
              <a:rPr lang="en-US" dirty="0"/>
              <a:t>Understand that people differ in their need to seek the company of others.</a:t>
            </a:r>
          </a:p>
          <a:p>
            <a:r>
              <a:rPr lang="en-US" dirty="0"/>
              <a:t>Understand how gender can shape the social meaning of emotion</a:t>
            </a:r>
            <a:r>
              <a:rPr lang="en-US" dirty="0" smtClean="0"/>
              <a:t>.</a:t>
            </a:r>
            <a:endParaRPr lang="en-US" dirty="0"/>
          </a:p>
        </p:txBody>
      </p:sp>
    </p:spTree>
    <p:extLst>
      <p:ext uri="{BB962C8B-B14F-4D97-AF65-F5344CB8AC3E}">
        <p14:creationId xmlns:p14="http://schemas.microsoft.com/office/powerpoint/2010/main" val="2614242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Content Placeholder 3"/>
          <p:cNvSpPr>
            <a:spLocks noGrp="1"/>
          </p:cNvSpPr>
          <p:nvPr>
            <p:ph sz="quarter" idx="1"/>
          </p:nvPr>
        </p:nvSpPr>
        <p:spPr/>
        <p:txBody>
          <a:bodyPr>
            <a:normAutofit/>
          </a:bodyPr>
          <a:lstStyle/>
          <a:p>
            <a:r>
              <a:rPr lang="en-US" b="1" dirty="0"/>
              <a:t>Motivation</a:t>
            </a:r>
            <a:r>
              <a:rPr lang="en-US" dirty="0"/>
              <a:t> is an inner state that energizes behavior toward the fulfillment of a goal.</a:t>
            </a:r>
          </a:p>
          <a:p>
            <a:pPr lvl="1"/>
            <a:r>
              <a:rPr lang="en-US" sz="2400" dirty="0"/>
              <a:t>Motivation is a dynamic process that is not easily measured or </a:t>
            </a:r>
            <a:r>
              <a:rPr lang="en-US" sz="2400" dirty="0" smtClean="0"/>
              <a:t>quantified.</a:t>
            </a:r>
            <a:endParaRPr lang="en-US" b="1" dirty="0"/>
          </a:p>
          <a:p>
            <a:r>
              <a:rPr lang="en-US" dirty="0"/>
              <a:t>Theories focus on what </a:t>
            </a:r>
            <a:r>
              <a:rPr lang="en-US" dirty="0" smtClean="0"/>
              <a:t>internal </a:t>
            </a:r>
            <a:r>
              <a:rPr lang="en-US" dirty="0"/>
              <a:t>and </a:t>
            </a:r>
            <a:r>
              <a:rPr lang="en-US" dirty="0" smtClean="0"/>
              <a:t>external forces influence behavior.</a:t>
            </a:r>
            <a:endParaRPr lang="en-US" dirty="0"/>
          </a:p>
          <a:p>
            <a:r>
              <a:rPr lang="en-US" b="1" dirty="0" smtClean="0"/>
              <a:t>Instinct</a:t>
            </a:r>
            <a:r>
              <a:rPr lang="en-US" dirty="0" smtClean="0"/>
              <a:t>: </a:t>
            </a:r>
            <a:r>
              <a:rPr lang="en-US" dirty="0"/>
              <a:t>an unlearned, relatively fixed pattern of behavior that is essential to survival</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972772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Arousal</a:t>
            </a:r>
            <a:endParaRPr lang="en-US" dirty="0"/>
          </a:p>
        </p:txBody>
      </p:sp>
      <p:sp>
        <p:nvSpPr>
          <p:cNvPr id="4" name="Content Placeholder 3"/>
          <p:cNvSpPr>
            <a:spLocks noGrp="1"/>
          </p:cNvSpPr>
          <p:nvPr>
            <p:ph sz="quarter" idx="1"/>
          </p:nvPr>
        </p:nvSpPr>
        <p:spPr/>
        <p:txBody>
          <a:bodyPr>
            <a:normAutofit/>
          </a:bodyPr>
          <a:lstStyle/>
          <a:p>
            <a:r>
              <a:rPr lang="en-US" b="1" dirty="0"/>
              <a:t>Drive-reduction </a:t>
            </a:r>
            <a:r>
              <a:rPr lang="en-US" b="1" dirty="0" smtClean="0"/>
              <a:t>theory:</a:t>
            </a:r>
            <a:r>
              <a:rPr lang="en-US" dirty="0" smtClean="0"/>
              <a:t> An </a:t>
            </a:r>
            <a:r>
              <a:rPr lang="en-US" dirty="0"/>
              <a:t>imbalance in homeostasis creates a physiological need, which produces a drive that motivates one to satisfy </a:t>
            </a:r>
            <a:r>
              <a:rPr lang="en-US" dirty="0" smtClean="0"/>
              <a:t>it.</a:t>
            </a:r>
            <a:endParaRPr lang="en-US" dirty="0"/>
          </a:p>
          <a:p>
            <a:r>
              <a:rPr lang="en-US" b="1" dirty="0" smtClean="0"/>
              <a:t>Homeostasis:</a:t>
            </a:r>
            <a:r>
              <a:rPr lang="en-US" dirty="0" smtClean="0"/>
              <a:t> </a:t>
            </a:r>
            <a:r>
              <a:rPr lang="en-US" dirty="0"/>
              <a:t>tendency for organisms to keep physiological systems balanced by adjusting them in response to </a:t>
            </a:r>
            <a:r>
              <a:rPr lang="en-US" dirty="0" smtClean="0"/>
              <a:t>change</a:t>
            </a:r>
            <a:endParaRPr lang="en-US" dirty="0"/>
          </a:p>
          <a:p>
            <a:r>
              <a:rPr lang="en-US" b="1" dirty="0" smtClean="0"/>
              <a:t>Drive</a:t>
            </a:r>
            <a:r>
              <a:rPr lang="en-US" dirty="0" smtClean="0"/>
              <a:t>: </a:t>
            </a:r>
            <a:r>
              <a:rPr lang="en-US" dirty="0"/>
              <a:t>a physiological state of arousal that moves an organism to meet a </a:t>
            </a:r>
            <a:r>
              <a:rPr lang="en-US" dirty="0" smtClean="0"/>
              <a:t>need</a:t>
            </a:r>
            <a:endParaRPr lang="en-US" dirty="0"/>
          </a:p>
        </p:txBody>
      </p:sp>
    </p:spTree>
    <p:extLst>
      <p:ext uri="{BB962C8B-B14F-4D97-AF65-F5344CB8AC3E}">
        <p14:creationId xmlns:p14="http://schemas.microsoft.com/office/powerpoint/2010/main" val="1993046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9-1: Drive-Reduction Theory</a:t>
            </a:r>
            <a:endParaRPr lang="en-US" dirty="0"/>
          </a:p>
        </p:txBody>
      </p:sp>
      <p:pic>
        <p:nvPicPr>
          <p:cNvPr id="2" name="Picture Placeholder 1" descr="Drive-reduction theory contends that we are motivated to keep physiological systems internally balanced, a state called homeostasis. For example, when deprived of liquids you experience a physiological need, which produces a drive to find and consume liquids to satisfy this need. When the need is satisfied, the drive is reduced; and homeostasis is restored." title="Drive-Reduction Theory"/>
          <p:cNvPicPr>
            <a:picLocks noGrp="1" noChangeAspect="1"/>
          </p:cNvPicPr>
          <p:nvPr>
            <p:ph type="pic" idx="1"/>
          </p:nvPr>
        </p:nvPicPr>
        <p:blipFill>
          <a:blip r:embed="rId2">
            <a:extLst>
              <a:ext uri="{28A0092B-C50C-407E-A947-70E740481C1C}">
                <a14:useLocalDpi xmlns:a14="http://schemas.microsoft.com/office/drawing/2010/main" val="0"/>
              </a:ext>
            </a:extLst>
          </a:blip>
          <a:srcRect t="-7706" b="-7706"/>
          <a:stretch>
            <a:fillRect/>
          </a:stretch>
        </p:blipFill>
        <p:spPr/>
      </p:pic>
    </p:spTree>
    <p:extLst>
      <p:ext uri="{BB962C8B-B14F-4D97-AF65-F5344CB8AC3E}">
        <p14:creationId xmlns:p14="http://schemas.microsoft.com/office/powerpoint/2010/main" val="1780908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Level of Arousal</a:t>
            </a:r>
            <a:endParaRPr lang="en-US" dirty="0"/>
          </a:p>
        </p:txBody>
      </p:sp>
      <p:sp>
        <p:nvSpPr>
          <p:cNvPr id="3" name="Content Placeholder 2"/>
          <p:cNvSpPr>
            <a:spLocks noGrp="1"/>
          </p:cNvSpPr>
          <p:nvPr>
            <p:ph sz="quarter" idx="1"/>
          </p:nvPr>
        </p:nvSpPr>
        <p:spPr/>
        <p:txBody>
          <a:bodyPr/>
          <a:lstStyle/>
          <a:p>
            <a:r>
              <a:rPr lang="en-US" b="1" dirty="0"/>
              <a:t>Yerkes-Dodson </a:t>
            </a:r>
            <a:r>
              <a:rPr lang="en-US" b="1" dirty="0" smtClean="0"/>
              <a:t>law:</a:t>
            </a:r>
            <a:r>
              <a:rPr lang="en-US" dirty="0" smtClean="0"/>
              <a:t> </a:t>
            </a:r>
            <a:r>
              <a:rPr lang="en-US" dirty="0"/>
              <a:t>the idea that we perform best when we are at an intermediate level of arousal</a:t>
            </a:r>
          </a:p>
          <a:p>
            <a:pPr lvl="1"/>
            <a:r>
              <a:rPr lang="en-US" sz="2400" dirty="0"/>
              <a:t>People differ in their optimal level of arousal.</a:t>
            </a:r>
          </a:p>
          <a:p>
            <a:pPr lvl="1"/>
            <a:r>
              <a:rPr lang="en-US" sz="2400" dirty="0"/>
              <a:t>It can be high or low</a:t>
            </a:r>
            <a:r>
              <a:rPr lang="en-US" sz="2400" dirty="0" smtClean="0"/>
              <a:t>.</a:t>
            </a:r>
            <a:endParaRPr lang="en-US" dirty="0"/>
          </a:p>
          <a:p>
            <a:r>
              <a:rPr lang="en-US" dirty="0"/>
              <a:t>Can you give examples of high and low arousal level activities?</a:t>
            </a:r>
          </a:p>
          <a:p>
            <a:endParaRPr lang="en-US" dirty="0"/>
          </a:p>
        </p:txBody>
      </p:sp>
    </p:spTree>
    <p:extLst>
      <p:ext uri="{BB962C8B-B14F-4D97-AF65-F5344CB8AC3E}">
        <p14:creationId xmlns:p14="http://schemas.microsoft.com/office/powerpoint/2010/main" val="23624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9-2: The Yerkes-Dodson Law</a:t>
            </a:r>
            <a:endParaRPr lang="en-US" dirty="0"/>
          </a:p>
        </p:txBody>
      </p:sp>
      <p:pic>
        <p:nvPicPr>
          <p:cNvPr id="4" name="Picture Placeholder 3" descr="According to the Yerkes-Dodson law, we perform best when we are at an intermediate level of arousal. How might this psychological principle explain our inability to think when we are either nearly asleep or overexcited?" title="The Yerkes-Dodson Law"/>
          <p:cNvPicPr>
            <a:picLocks noGrp="1" noChangeAspect="1"/>
          </p:cNvPicPr>
          <p:nvPr>
            <p:ph type="pic" idx="1"/>
          </p:nvPr>
        </p:nvPicPr>
        <p:blipFill>
          <a:blip r:embed="rId2">
            <a:extLst>
              <a:ext uri="{28A0092B-C50C-407E-A947-70E740481C1C}">
                <a14:useLocalDpi xmlns:a14="http://schemas.microsoft.com/office/drawing/2010/main" val="0"/>
              </a:ext>
            </a:extLst>
          </a:blip>
          <a:srcRect l="-4936" r="-4936"/>
          <a:stretch>
            <a:fillRect/>
          </a:stretch>
        </p:blipFill>
        <p:spPr/>
      </p:pic>
    </p:spTree>
    <p:extLst>
      <p:ext uri="{BB962C8B-B14F-4D97-AF65-F5344CB8AC3E}">
        <p14:creationId xmlns:p14="http://schemas.microsoft.com/office/powerpoint/2010/main" val="214771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Factors Motivate Behavior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a:t>Incentive </a:t>
            </a:r>
            <a:r>
              <a:rPr lang="en-US" b="1" dirty="0" smtClean="0"/>
              <a:t>theory: </a:t>
            </a:r>
            <a:r>
              <a:rPr lang="en-US" dirty="0" smtClean="0"/>
              <a:t>Behavior </a:t>
            </a:r>
            <a:r>
              <a:rPr lang="en-US" dirty="0"/>
              <a:t>is directed toward attaining desirable stimuli and avoiding undesirable </a:t>
            </a:r>
            <a:r>
              <a:rPr lang="en-US" dirty="0" smtClean="0"/>
              <a:t>stimuli.</a:t>
            </a:r>
            <a:endParaRPr lang="en-US" dirty="0"/>
          </a:p>
          <a:p>
            <a:r>
              <a:rPr lang="en-US" b="1" dirty="0" smtClean="0"/>
              <a:t>Incentive: </a:t>
            </a:r>
            <a:r>
              <a:rPr lang="en-US" dirty="0"/>
              <a:t>a positive or negative environmental stimulus that motivates </a:t>
            </a:r>
            <a:r>
              <a:rPr lang="en-US" dirty="0" smtClean="0"/>
              <a:t>behavior</a:t>
            </a:r>
            <a:endParaRPr lang="en-US" b="1" dirty="0"/>
          </a:p>
          <a:p>
            <a:r>
              <a:rPr lang="en-US" b="1" dirty="0"/>
              <a:t>Intrinsic </a:t>
            </a:r>
            <a:r>
              <a:rPr lang="en-US" b="1" dirty="0" smtClean="0"/>
              <a:t>motivation: </a:t>
            </a:r>
            <a:r>
              <a:rPr lang="en-US" dirty="0"/>
              <a:t>motivation to engage in a behavior because one finds it enjoyable for its own sake</a:t>
            </a:r>
          </a:p>
          <a:p>
            <a:r>
              <a:rPr lang="en-US" b="1" dirty="0"/>
              <a:t>Extrinsic </a:t>
            </a:r>
            <a:r>
              <a:rPr lang="en-US" b="1" dirty="0" smtClean="0"/>
              <a:t>motivation:</a:t>
            </a:r>
            <a:r>
              <a:rPr lang="en-US" dirty="0" smtClean="0"/>
              <a:t> </a:t>
            </a:r>
            <a:r>
              <a:rPr lang="en-US" dirty="0"/>
              <a:t>motivation to engage in a behavior because of external rewards</a:t>
            </a:r>
          </a:p>
          <a:p>
            <a:pPr lvl="1"/>
            <a:r>
              <a:rPr lang="en-US" sz="2400" dirty="0"/>
              <a:t>Extrinsic motivators can increase or decrease task enjoyment</a:t>
            </a:r>
            <a:r>
              <a:rPr lang="en-US" sz="2400" dirty="0" smtClean="0"/>
              <a:t>.</a:t>
            </a:r>
            <a:endParaRPr lang="en-US" sz="2400" dirty="0"/>
          </a:p>
        </p:txBody>
      </p:sp>
    </p:spTree>
    <p:extLst>
      <p:ext uri="{BB962C8B-B14F-4D97-AF65-F5344CB8AC3E}">
        <p14:creationId xmlns:p14="http://schemas.microsoft.com/office/powerpoint/2010/main" val="19866209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P Chapter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Chapter Template.potx</Template>
  <TotalTime>62</TotalTime>
  <Words>917</Words>
  <Application>Microsoft Office PowerPoint</Application>
  <PresentationFormat>On-screen Show (4:3)</PresentationFormat>
  <Paragraphs>117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PP Chapter Template</vt:lpstr>
      <vt:lpstr>Chapter 9: Motivation and Emotion</vt:lpstr>
      <vt:lpstr>Chapter Outline</vt:lpstr>
      <vt:lpstr>Learning Objectives</vt:lpstr>
      <vt:lpstr>Motivation</vt:lpstr>
      <vt:lpstr>Reduce Arousal</vt:lpstr>
      <vt:lpstr>Figure 9-1: Drive-Reduction Theory</vt:lpstr>
      <vt:lpstr>Optimal Level of Arousal</vt:lpstr>
      <vt:lpstr>Figure 9-2: The Yerkes-Dodson Law</vt:lpstr>
      <vt:lpstr>External Factors Motivate Behavior</vt:lpstr>
      <vt:lpstr>Rewards and Intrinsic Motivation</vt:lpstr>
      <vt:lpstr>Hierarchy of Needs</vt:lpstr>
      <vt:lpstr>Figure 9-3: Maslow’s Hierarchy of Needs</vt:lpstr>
      <vt:lpstr>Hunger and Eating</vt:lpstr>
      <vt:lpstr>Social Factors and Hunger and Eating</vt:lpstr>
      <vt:lpstr>Sexual Motivation</vt:lpstr>
      <vt:lpstr>Sex and Love May Be More  Fused for Women</vt:lpstr>
      <vt:lpstr>Sexual Orientation</vt:lpstr>
      <vt:lpstr>Figure 9-5: Sexual Orientation as a Continuum</vt:lpstr>
      <vt:lpstr>Causes of Sexual Orientation Unclear</vt:lpstr>
      <vt:lpstr>Belongingness and  Achievement Motivation</vt:lpstr>
      <vt:lpstr>Emotions</vt:lpstr>
      <vt:lpstr>Emotions Facilitate Survival</vt:lpstr>
      <vt:lpstr>Emotions and Bodily Responses</vt:lpstr>
      <vt:lpstr>Figure 9-8: Two Contrasting Theories of Emotion</vt:lpstr>
      <vt:lpstr>Two Contrasting Theories of Emotion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Shannon.C</dc:creator>
  <cp:lastModifiedBy>Jamie.Schumpert</cp:lastModifiedBy>
  <cp:revision>8</cp:revision>
  <dcterms:created xsi:type="dcterms:W3CDTF">2015-08-20T19:48:29Z</dcterms:created>
  <dcterms:modified xsi:type="dcterms:W3CDTF">2015-11-11T22:06:16Z</dcterms:modified>
</cp:coreProperties>
</file>