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7" r:id="rId2"/>
    <p:sldId id="258" r:id="rId3"/>
    <p:sldId id="267" r:id="rId4"/>
    <p:sldId id="261" r:id="rId5"/>
    <p:sldId id="259" r:id="rId6"/>
    <p:sldId id="262" r:id="rId7"/>
    <p:sldId id="263" r:id="rId8"/>
    <p:sldId id="268" r:id="rId9"/>
    <p:sldId id="264" r:id="rId10"/>
    <p:sldId id="265" r:id="rId11"/>
    <p:sldId id="266" r:id="rId12"/>
    <p:sldId id="269" r:id="rId13"/>
    <p:sldId id="270" r:id="rId14"/>
    <p:sldId id="271" r:id="rId15"/>
    <p:sldId id="272" r:id="rId16"/>
    <p:sldId id="273" r:id="rId17"/>
    <p:sldId id="277" r:id="rId18"/>
    <p:sldId id="274" r:id="rId19"/>
    <p:sldId id="278" r:id="rId20"/>
    <p:sldId id="275" r:id="rId21"/>
    <p:sldId id="281" r:id="rId22"/>
    <p:sldId id="276" r:id="rId23"/>
    <p:sldId id="279" r:id="rId24"/>
    <p:sldId id="280"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66" autoAdjust="0"/>
    <p:restoredTop sz="93812" autoAdjust="0"/>
  </p:normalViewPr>
  <p:slideViewPr>
    <p:cSldViewPr>
      <p:cViewPr>
        <p:scale>
          <a:sx n="90" d="100"/>
          <a:sy n="90" d="100"/>
        </p:scale>
        <p:origin x="-78" y="-4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4" d="100"/>
          <a:sy n="64" d="100"/>
        </p:scale>
        <p:origin x="-20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C6BE5C-2988-48F8-9B04-9680E88D12A4}" type="datetimeFigureOut">
              <a:rPr lang="en-US" smtClean="0"/>
              <a:t>12/1/2015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3E4721-F0A0-4F43-A492-098E99A7DC60}" type="slidenum">
              <a:rPr lang="en-US" smtClean="0"/>
              <a:t>‹#›</a:t>
            </a:fld>
            <a:endParaRPr lang="en-US"/>
          </a:p>
        </p:txBody>
      </p:sp>
    </p:spTree>
    <p:extLst>
      <p:ext uri="{BB962C8B-B14F-4D97-AF65-F5344CB8AC3E}">
        <p14:creationId xmlns:p14="http://schemas.microsoft.com/office/powerpoint/2010/main" val="50024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8610B-2B58-40B1-8F5A-95C70A2D24FF}" type="datetimeFigureOut">
              <a:rPr lang="en-US" smtClean="0"/>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36256-B1FD-4668-B017-4ABAE6FDB773}" type="slidenum">
              <a:rPr lang="en-US" smtClean="0"/>
              <a:t>‹#›</a:t>
            </a:fld>
            <a:endParaRPr lang="en-US"/>
          </a:p>
        </p:txBody>
      </p:sp>
    </p:spTree>
    <p:extLst>
      <p:ext uri="{BB962C8B-B14F-4D97-AF65-F5344CB8AC3E}">
        <p14:creationId xmlns:p14="http://schemas.microsoft.com/office/powerpoint/2010/main" val="59226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36256-B1FD-4668-B017-4ABAE6FDB773}" type="slidenum">
              <a:rPr lang="en-US" smtClean="0"/>
              <a:t>1</a:t>
            </a:fld>
            <a:endParaRPr lang="en-US"/>
          </a:p>
        </p:txBody>
      </p:sp>
    </p:spTree>
    <p:extLst>
      <p:ext uri="{BB962C8B-B14F-4D97-AF65-F5344CB8AC3E}">
        <p14:creationId xmlns:p14="http://schemas.microsoft.com/office/powerpoint/2010/main" val="346542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bg>
      <p:bgRef idx="1003">
        <a:schemeClr val="bg1"/>
      </p:bgRef>
    </p:bg>
    <p:spTree>
      <p:nvGrpSpPr>
        <p:cNvPr id="1" name=""/>
        <p:cNvGrpSpPr/>
        <p:nvPr/>
      </p:nvGrpSpPr>
      <p:grpSpPr>
        <a:xfrm>
          <a:off x="0" y="0"/>
          <a:ext cx="0" cy="0"/>
          <a:chOff x="0" y="0"/>
          <a:chExt cx="0" cy="0"/>
        </a:xfrm>
      </p:grpSpPr>
      <p:sp>
        <p:nvSpPr>
          <p:cNvPr id="7" name="Rectangle 6"/>
          <p:cNvSpPr/>
          <p:nvPr/>
        </p:nvSpPr>
        <p:spPr bwMode="white">
          <a:xfrm>
            <a:off x="2689" y="6858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userDrawn="1"/>
        </p:nvSpPr>
        <p:spPr>
          <a:xfrm>
            <a:off x="-12551" y="7620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4800" b="1" dirty="0"/>
          </a:p>
        </p:txBody>
      </p:sp>
      <p:sp>
        <p:nvSpPr>
          <p:cNvPr id="9" name="Rectangle 8"/>
          <p:cNvSpPr/>
          <p:nvPr/>
        </p:nvSpPr>
        <p:spPr>
          <a:xfrm>
            <a:off x="1374289" y="7620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1374289" y="762000"/>
            <a:ext cx="7769711" cy="990600"/>
          </a:xfrm>
        </p:spPr>
        <p:txBody>
          <a:bodyPr/>
          <a:lstStyle>
            <a:lvl1pPr marL="55563" indent="0" algn="l" defTabSz="1371600">
              <a:buNone/>
              <a:defRPr sz="4400" b="0" cap="none" baseline="0">
                <a:solidFill>
                  <a:srgbClr val="FFFFFF"/>
                </a:solidFill>
              </a:defRPr>
            </a:lvl1pPr>
          </a:lstStyle>
          <a:p>
            <a:r>
              <a:rPr kumimoji="0" lang="en-US" dirty="0" smtClean="0"/>
              <a:t>Chapter {XX}: {Title}</a:t>
            </a:r>
            <a:endParaRPr kumimoji="0" lang="en-US" dirty="0"/>
          </a:p>
        </p:txBody>
      </p:sp>
      <p:sp>
        <p:nvSpPr>
          <p:cNvPr id="15" name="Picture Placeholder 2"/>
          <p:cNvSpPr>
            <a:spLocks noGrp="1"/>
          </p:cNvSpPr>
          <p:nvPr>
            <p:ph type="pic" idx="1"/>
          </p:nvPr>
        </p:nvSpPr>
        <p:spPr>
          <a:xfrm>
            <a:off x="0" y="1752600"/>
            <a:ext cx="9144000" cy="4339814"/>
          </a:xfrm>
          <a:solidFill>
            <a:schemeClr val="accent1">
              <a:tint val="40000"/>
            </a:schemeClr>
          </a:solidFill>
          <a:ln>
            <a:noFill/>
          </a:ln>
        </p:spPr>
        <p:txBody>
          <a:bodyPr/>
          <a:lstStyle>
            <a:lvl1pPr marL="0" indent="0">
              <a:buNone/>
              <a:defRPr sz="3200"/>
            </a:lvl1pPr>
            <a:lvl5pPr marL="0" marR="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lvl5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kumimoji="0" lang="en-US" dirty="0" smtClean="0"/>
              <a:t>Learning Objectives</a:t>
            </a:r>
            <a:endParaRPr kumimoji="0" lang="en-US" dirty="0"/>
          </a:p>
        </p:txBody>
      </p:sp>
      <p:sp>
        <p:nvSpPr>
          <p:cNvPr id="9" name="Content Placeholder 8"/>
          <p:cNvSpPr>
            <a:spLocks noGrp="1"/>
          </p:cNvSpPr>
          <p:nvPr>
            <p:ph sz="quarter" idx="1"/>
          </p:nvPr>
        </p:nvSpPr>
        <p:spPr>
          <a:xfrm>
            <a:off x="609600" y="1589567"/>
            <a:ext cx="38862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hapte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baseline="0"/>
            </a:lvl1pPr>
          </a:lstStyle>
          <a:p>
            <a:r>
              <a:rPr kumimoji="0" lang="en-US" dirty="0" smtClean="0"/>
              <a:t>{Heading (Number &amp; Name)}</a:t>
            </a:r>
            <a:endParaRPr kumimoji="0" lang="en-US" dirty="0"/>
          </a:p>
        </p:txBody>
      </p:sp>
      <p:sp>
        <p:nvSpPr>
          <p:cNvPr id="8" name="Content Placeholder 7"/>
          <p:cNvSpPr>
            <a:spLocks noGrp="1"/>
          </p:cNvSpPr>
          <p:nvPr>
            <p:ph sz="quarter" idx="1"/>
          </p:nvPr>
        </p:nvSpPr>
        <p:spPr>
          <a:xfrm>
            <a:off x="612648" y="1600200"/>
            <a:ext cx="81534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nchor="ctr"/>
          <a:lstStyle>
            <a:lvl1pPr algn="ctr">
              <a:buNone/>
              <a:defRPr sz="4400" b="0" baseline="0"/>
            </a:lvl1pPr>
          </a:lstStyle>
          <a:p>
            <a:r>
              <a:rPr kumimoji="0" lang="en-US" dirty="0" smtClean="0"/>
              <a:t>Chapter Summary</a:t>
            </a:r>
            <a:endParaRPr kumimoji="0" lang="en-US" dirty="0"/>
          </a:p>
        </p:txBody>
      </p:sp>
      <p:sp>
        <p:nvSpPr>
          <p:cNvPr id="9" name="Content Placeholder 8"/>
          <p:cNvSpPr>
            <a:spLocks noGrp="1"/>
          </p:cNvSpPr>
          <p:nvPr>
            <p:ph sz="quarter" idx="1"/>
          </p:nvPr>
        </p:nvSpPr>
        <p:spPr>
          <a:xfrm>
            <a:off x="1295400" y="1676400"/>
            <a:ext cx="7467600" cy="44958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TextBox 3"/>
          <p:cNvSpPr txBox="1"/>
          <p:nvPr userDrawn="1"/>
        </p:nvSpPr>
        <p:spPr>
          <a:xfrm>
            <a:off x="838200" y="3200400"/>
            <a:ext cx="1828800" cy="369332"/>
          </a:xfrm>
          <a:prstGeom prst="rect">
            <a:avLst/>
          </a:prstGeom>
          <a:noFill/>
        </p:spPr>
        <p:txBody>
          <a:bodyPr wrap="square" rtlCol="0">
            <a:spAutoFit/>
          </a:bodyPr>
          <a:lstStyle/>
          <a:p>
            <a:endParaRPr lang="en-US" dirty="0"/>
          </a:p>
        </p:txBody>
      </p:sp>
      <p:sp>
        <p:nvSpPr>
          <p:cNvPr id="10" name="Rectangle 9"/>
          <p:cNvSpPr/>
          <p:nvPr userDrawn="1"/>
        </p:nvSpPr>
        <p:spPr>
          <a:xfrm>
            <a:off x="609600" y="1648522"/>
            <a:ext cx="533400" cy="452367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vert="wordArtVert" anchor="ctr"/>
          <a:lstStyle/>
          <a:p>
            <a:pPr algn="ctr" eaLnBrk="1" latinLnBrk="0" hangingPunct="1"/>
            <a:r>
              <a:rPr kumimoji="0" lang="en-US" sz="1600" dirty="0" smtClean="0"/>
              <a:t>FINAL</a:t>
            </a:r>
            <a:r>
              <a:rPr kumimoji="0" lang="en-US" sz="1600" baseline="0" dirty="0" smtClean="0"/>
              <a:t> THOUGHTS</a:t>
            </a:r>
            <a:endParaRPr kumimoji="0" lang="en-US" sz="160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3">
        <a:schemeClr val="bg2"/>
      </p:bgRef>
    </p:bg>
    <p:spTree>
      <p:nvGrpSpPr>
        <p:cNvPr id="1" name=""/>
        <p:cNvGrpSpPr/>
        <p:nvPr/>
      </p:nvGrpSpPr>
      <p:grpSpPr>
        <a:xfrm>
          <a:off x="0" y="0"/>
          <a:ext cx="0" cy="0"/>
          <a:chOff x="0" y="0"/>
          <a:chExt cx="0" cy="0"/>
        </a:xfrm>
      </p:grpSpPr>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userDrawn="1"/>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1545336" y="4648200"/>
            <a:ext cx="7589520" cy="728472"/>
          </a:xfrm>
        </p:spPr>
        <p:txBody>
          <a:bodyPr anchor="ctr"/>
          <a:lstStyle>
            <a:lvl1pPr algn="l">
              <a:buNone/>
              <a:defRPr sz="2800" b="0" baseline="0">
                <a:solidFill>
                  <a:srgbClr val="FFFFFF"/>
                </a:solidFill>
              </a:defRPr>
            </a:lvl1pPr>
          </a:lstStyle>
          <a:p>
            <a:r>
              <a:rPr kumimoji="0" lang="en-US" dirty="0" smtClean="0"/>
              <a:t>Image {X.X}	{Caption}</a:t>
            </a:r>
            <a:endParaRPr kumimoji="0"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1560576" y="0"/>
            <a:ext cx="7583424" cy="4568952"/>
          </a:xfrm>
          <a:solidFill>
            <a:schemeClr val="bg1"/>
          </a:solidFill>
          <a:ln>
            <a:noFill/>
          </a:ln>
        </p:spPr>
        <p:txBody>
          <a:bodyPr/>
          <a:lstStyle>
            <a:lvl1pPr marL="0" indent="0">
              <a:buNone/>
              <a:defRPr sz="3200"/>
            </a:lvl1pPr>
          </a:lstStyle>
          <a:p>
            <a:r>
              <a:rPr kumimoji="0" lang="en-US" smtClean="0"/>
              <a:t>Drag picture to placeholder or click icon to add</a:t>
            </a:r>
            <a:endParaRPr kumimoji="0" lang="en-US" dirty="0"/>
          </a:p>
        </p:txBody>
      </p:sp>
      <p:sp>
        <p:nvSpPr>
          <p:cNvPr id="15" name="TextBox 14"/>
          <p:cNvSpPr txBox="1"/>
          <p:nvPr userDrawn="1"/>
        </p:nvSpPr>
        <p:spPr>
          <a:xfrm>
            <a:off x="6553200" y="6100551"/>
            <a:ext cx="24384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17375E"/>
                </a:solidFill>
              </a:rPr>
              <a:t>BVT Publishing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rgbClr val="4376B4"/>
                </a:solidFill>
              </a:rPr>
              <a:t>Better textbooks, better prices.</a:t>
            </a:r>
          </a:p>
        </p:txBody>
      </p:sp>
      <p:sp>
        <p:nvSpPr>
          <p:cNvPr id="12" name="TextBox 11"/>
          <p:cNvSpPr txBox="1"/>
          <p:nvPr userDrawn="1"/>
        </p:nvSpPr>
        <p:spPr>
          <a:xfrm>
            <a:off x="1522253" y="6177495"/>
            <a:ext cx="4779264" cy="523220"/>
          </a:xfrm>
          <a:prstGeom prst="rect">
            <a:avLst/>
          </a:prstGeom>
          <a:noFill/>
        </p:spPr>
        <p:txBody>
          <a:bodyPr wrap="square" rtlCol="0" anchor="ctr">
            <a:spAutoFit/>
          </a:bodyPr>
          <a:lstStyle/>
          <a:p>
            <a:pPr algn="l"/>
            <a:r>
              <a:rPr lang="en-US" sz="1600" baseline="0" dirty="0" smtClean="0">
                <a:solidFill>
                  <a:srgbClr val="002060"/>
                </a:solidFill>
              </a:rPr>
              <a:t>Essentials of Psychology, 5</a:t>
            </a:r>
            <a:r>
              <a:rPr lang="en-US" sz="1600" baseline="30000" dirty="0" smtClean="0">
                <a:solidFill>
                  <a:srgbClr val="002060"/>
                </a:solidFill>
              </a:rPr>
              <a:t>th</a:t>
            </a:r>
            <a:r>
              <a:rPr lang="en-US" sz="1600" baseline="0" dirty="0" smtClean="0">
                <a:solidFill>
                  <a:srgbClr val="002060"/>
                </a:solidFill>
              </a:rPr>
              <a:t> Edition</a:t>
            </a:r>
          </a:p>
          <a:p>
            <a:pPr algn="l"/>
            <a:r>
              <a:rPr lang="en-US" sz="1200" baseline="0" dirty="0" smtClean="0">
                <a:solidFill>
                  <a:srgbClr val="002060"/>
                </a:solidFill>
              </a:rPr>
              <a:t>Stephen L. </a:t>
            </a:r>
            <a:r>
              <a:rPr lang="en-US" sz="1200" baseline="0" dirty="0" err="1" smtClean="0">
                <a:solidFill>
                  <a:srgbClr val="002060"/>
                </a:solidFill>
              </a:rPr>
              <a:t>Franzoi</a:t>
            </a:r>
            <a:r>
              <a:rPr lang="en-US" sz="1200" baseline="0" dirty="0" smtClean="0">
                <a:solidFill>
                  <a:srgbClr val="002060"/>
                </a:solidFill>
              </a:rPr>
              <a:t> </a:t>
            </a:r>
            <a:r>
              <a:rPr lang="en-US" sz="1200" dirty="0" smtClean="0">
                <a:solidFill>
                  <a:srgbClr val="002060"/>
                </a:solidFill>
              </a:rPr>
              <a:t>©2014</a:t>
            </a:r>
            <a:endParaRPr lang="en-US" sz="1200" dirty="0">
              <a:solidFill>
                <a:srgbClr val="00206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590550" y="1600200"/>
            <a:ext cx="8175498" cy="452657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6858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eaLnBrk="1" latinLnBrk="0" hangingPunct="1"/>
            <a:endParaRPr kumimoji="0" lang="en-US" sz="1100"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extBox 4"/>
          <p:cNvSpPr txBox="1"/>
          <p:nvPr/>
        </p:nvSpPr>
        <p:spPr>
          <a:xfrm>
            <a:off x="6476999" y="6092655"/>
            <a:ext cx="2497873" cy="677108"/>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17375E"/>
                </a:solidFill>
              </a:rPr>
              <a:t>BVT Publishing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rgbClr val="4376B4"/>
                </a:solidFill>
              </a:rPr>
              <a:t>Better textbooks, better prices.</a:t>
            </a:r>
            <a:endParaRPr lang="en-US" dirty="0"/>
          </a:p>
        </p:txBody>
      </p:sp>
      <p:sp>
        <p:nvSpPr>
          <p:cNvPr id="10" name="TextBox 9"/>
          <p:cNvSpPr txBox="1"/>
          <p:nvPr/>
        </p:nvSpPr>
        <p:spPr>
          <a:xfrm>
            <a:off x="533400" y="6138822"/>
            <a:ext cx="5353050" cy="584775"/>
          </a:xfrm>
          <a:prstGeom prst="rect">
            <a:avLst/>
          </a:prstGeom>
          <a:noFill/>
        </p:spPr>
        <p:txBody>
          <a:bodyPr wrap="square" rtlCol="0" anchor="ctr">
            <a:spAutoFit/>
          </a:bodyPr>
          <a:lstStyle/>
          <a:p>
            <a:pPr algn="l"/>
            <a:r>
              <a:rPr lang="en-US" baseline="0" dirty="0" smtClean="0">
                <a:solidFill>
                  <a:srgbClr val="002060"/>
                </a:solidFill>
              </a:rPr>
              <a:t>Essentials of Psychology, 5</a:t>
            </a:r>
            <a:r>
              <a:rPr lang="en-US" baseline="30000" dirty="0" smtClean="0">
                <a:solidFill>
                  <a:srgbClr val="002060"/>
                </a:solidFill>
              </a:rPr>
              <a:t>th</a:t>
            </a:r>
            <a:r>
              <a:rPr lang="en-US" baseline="0" dirty="0" smtClean="0">
                <a:solidFill>
                  <a:srgbClr val="002060"/>
                </a:solidFill>
              </a:rPr>
              <a:t> Edition</a:t>
            </a:r>
          </a:p>
          <a:p>
            <a:pPr algn="l"/>
            <a:r>
              <a:rPr lang="en-US" sz="1400" baseline="0" dirty="0" smtClean="0">
                <a:solidFill>
                  <a:srgbClr val="002060"/>
                </a:solidFill>
              </a:rPr>
              <a:t>Stephen L. </a:t>
            </a:r>
            <a:r>
              <a:rPr lang="en-US" sz="1400" baseline="0" dirty="0" err="1" smtClean="0">
                <a:solidFill>
                  <a:srgbClr val="002060"/>
                </a:solidFill>
              </a:rPr>
              <a:t>Franzoi</a:t>
            </a:r>
            <a:r>
              <a:rPr lang="en-US" sz="1400" baseline="0" dirty="0" smtClean="0">
                <a:solidFill>
                  <a:srgbClr val="002060"/>
                </a:solidFill>
              </a:rPr>
              <a:t> </a:t>
            </a:r>
            <a:r>
              <a:rPr lang="en-US" sz="1400" dirty="0" smtClean="0">
                <a:solidFill>
                  <a:srgbClr val="002060"/>
                </a:solidFill>
              </a:rPr>
              <a:t>©2014</a:t>
            </a:r>
            <a:endParaRPr lang="en-US" sz="1400" dirty="0">
              <a:solidFill>
                <a:srgbClr val="002060"/>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2" r:id="rId3"/>
    <p:sldLayoutId id="2147483668" r:id="rId4"/>
    <p:sldLayoutId id="2147483669" r:id="rId5"/>
    <p:sldLayoutId id="2147483665" r:id="rId6"/>
  </p:sldLayoutIdLst>
  <p:timing>
    <p:tnLst>
      <p:par>
        <p:cTn id="1" dur="indefinite" restart="never" nodeType="tmRoot"/>
      </p:par>
    </p:tnLst>
  </p:timing>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289" y="914400"/>
            <a:ext cx="7769711" cy="609600"/>
          </a:xfrm>
        </p:spPr>
        <p:txBody>
          <a:bodyPr>
            <a:noAutofit/>
          </a:bodyPr>
          <a:lstStyle/>
          <a:p>
            <a:r>
              <a:rPr lang="en-US" sz="3800" dirty="0" smtClean="0"/>
              <a:t>Chapter 2: Neurological and Genetic Basis of Behavior</a:t>
            </a:r>
            <a:endParaRPr lang="en-US" sz="3800" dirty="0"/>
          </a:p>
        </p:txBody>
      </p:sp>
      <p:pic>
        <p:nvPicPr>
          <p:cNvPr id="3" name="Picture Placeholder 2" title="&quot;&quot;"/>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2795" r="-72795"/>
          <a:stretch>
            <a:fillRect/>
          </a:stretch>
        </p:blipFill>
        <p:spPr/>
      </p:pic>
    </p:spTree>
    <p:extLst>
      <p:ext uri="{BB962C8B-B14F-4D97-AF65-F5344CB8AC3E}">
        <p14:creationId xmlns:p14="http://schemas.microsoft.com/office/powerpoint/2010/main" val="3751136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Neural and Hormonal Systems </a:t>
            </a:r>
            <a:r>
              <a:rPr lang="en-US" sz="2200" dirty="0" smtClean="0"/>
              <a:t>(Slide 1 of 5)</a:t>
            </a:r>
            <a:endParaRPr lang="en-US" sz="2200" dirty="0"/>
          </a:p>
        </p:txBody>
      </p:sp>
      <p:sp>
        <p:nvSpPr>
          <p:cNvPr id="4" name="Content Placeholder 3"/>
          <p:cNvSpPr>
            <a:spLocks noGrp="1"/>
          </p:cNvSpPr>
          <p:nvPr>
            <p:ph sz="quarter" idx="1"/>
          </p:nvPr>
        </p:nvSpPr>
        <p:spPr/>
        <p:txBody>
          <a:bodyPr/>
          <a:lstStyle/>
          <a:p>
            <a:r>
              <a:rPr lang="en-US" dirty="0"/>
              <a:t>The peripheral nervous system connects the brain and spinal cord with </a:t>
            </a:r>
            <a:r>
              <a:rPr lang="en-US" dirty="0" smtClean="0"/>
              <a:t>body </a:t>
            </a:r>
            <a:r>
              <a:rPr lang="en-US" dirty="0"/>
              <a:t>organs and tissues.</a:t>
            </a:r>
          </a:p>
          <a:p>
            <a:pPr lvl="1"/>
            <a:r>
              <a:rPr lang="en-US" dirty="0"/>
              <a:t>Peripheral nervous </a:t>
            </a:r>
            <a:r>
              <a:rPr lang="en-US" dirty="0" smtClean="0"/>
              <a:t>system: that </a:t>
            </a:r>
            <a:r>
              <a:rPr lang="en-US" dirty="0"/>
              <a:t>portion of the nervous system containing all the nerves outside the brain and spinal cord</a:t>
            </a:r>
          </a:p>
          <a:p>
            <a:pPr lvl="1"/>
            <a:r>
              <a:rPr lang="en-US" dirty="0" smtClean="0"/>
              <a:t>Nerve: a </a:t>
            </a:r>
            <a:r>
              <a:rPr lang="en-US" dirty="0"/>
              <a:t>bundle of axons from many neurons that are routed together in the peripheral nervous system </a:t>
            </a:r>
          </a:p>
        </p:txBody>
      </p:sp>
    </p:spTree>
    <p:extLst>
      <p:ext uri="{BB962C8B-B14F-4D97-AF65-F5344CB8AC3E}">
        <p14:creationId xmlns:p14="http://schemas.microsoft.com/office/powerpoint/2010/main" val="2507034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Neural and Hormonal Systems </a:t>
            </a:r>
            <a:r>
              <a:rPr lang="en-US" sz="2200" dirty="0"/>
              <a:t>(Slide </a:t>
            </a:r>
            <a:r>
              <a:rPr lang="en-US" sz="2200" dirty="0" smtClean="0"/>
              <a:t>2 </a:t>
            </a:r>
            <a:r>
              <a:rPr lang="en-US" sz="2200" dirty="0"/>
              <a:t>of 5)</a:t>
            </a:r>
            <a:endParaRPr lang="en-US" dirty="0"/>
          </a:p>
        </p:txBody>
      </p:sp>
      <p:sp>
        <p:nvSpPr>
          <p:cNvPr id="4" name="Content Placeholder 3"/>
          <p:cNvSpPr>
            <a:spLocks noGrp="1"/>
          </p:cNvSpPr>
          <p:nvPr>
            <p:ph sz="quarter" idx="1"/>
          </p:nvPr>
        </p:nvSpPr>
        <p:spPr/>
        <p:txBody>
          <a:bodyPr>
            <a:normAutofit fontScale="85000" lnSpcReduction="20000"/>
          </a:bodyPr>
          <a:lstStyle/>
          <a:p>
            <a:r>
              <a:rPr lang="en-US" dirty="0"/>
              <a:t>Somatic nervous </a:t>
            </a:r>
            <a:r>
              <a:rPr lang="en-US" dirty="0" smtClean="0"/>
              <a:t>system: transmits </a:t>
            </a:r>
            <a:r>
              <a:rPr lang="en-US" dirty="0"/>
              <a:t>commands to the voluntary skeletal muscles and receives sensory information from the muscles and the skin</a:t>
            </a:r>
          </a:p>
          <a:p>
            <a:r>
              <a:rPr lang="en-US" dirty="0"/>
              <a:t>Autonomic nervous </a:t>
            </a:r>
            <a:r>
              <a:rPr lang="en-US" dirty="0" smtClean="0"/>
              <a:t>system: controls </a:t>
            </a:r>
            <a:r>
              <a:rPr lang="en-US" dirty="0"/>
              <a:t>the movement of non-skeletal muscles, such as the heart and lung muscles, over which people have little or no voluntary control</a:t>
            </a:r>
          </a:p>
          <a:p>
            <a:r>
              <a:rPr lang="en-US" dirty="0"/>
              <a:t>Sympathetic nervous </a:t>
            </a:r>
            <a:r>
              <a:rPr lang="en-US" dirty="0" smtClean="0"/>
              <a:t>system: the </a:t>
            </a:r>
            <a:r>
              <a:rPr lang="en-US" dirty="0"/>
              <a:t>part of the autonomic nervous system that activates the body’s energy resources to deal with threatening situations</a:t>
            </a:r>
          </a:p>
          <a:p>
            <a:r>
              <a:rPr lang="en-US" dirty="0"/>
              <a:t>Parasympathetic nervous </a:t>
            </a:r>
            <a:r>
              <a:rPr lang="en-US" dirty="0" smtClean="0"/>
              <a:t>system: the </a:t>
            </a:r>
            <a:r>
              <a:rPr lang="en-US" dirty="0"/>
              <a:t>part of the autonomic nervous system that acts to conserve and maintain the body’s energy resources</a:t>
            </a:r>
          </a:p>
          <a:p>
            <a:endParaRPr lang="en-US" dirty="0"/>
          </a:p>
        </p:txBody>
      </p:sp>
    </p:spTree>
    <p:extLst>
      <p:ext uri="{BB962C8B-B14F-4D97-AF65-F5344CB8AC3E}">
        <p14:creationId xmlns:p14="http://schemas.microsoft.com/office/powerpoint/2010/main" val="392050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Neural and Hormonal Systems </a:t>
            </a:r>
            <a:r>
              <a:rPr lang="en-US" sz="2200" dirty="0"/>
              <a:t>(Slide </a:t>
            </a:r>
            <a:r>
              <a:rPr lang="en-US" sz="2200" dirty="0" smtClean="0"/>
              <a:t>3 </a:t>
            </a:r>
            <a:r>
              <a:rPr lang="en-US" sz="2200" dirty="0"/>
              <a:t>of 5)</a:t>
            </a:r>
            <a:endParaRPr lang="en-US" dirty="0"/>
          </a:p>
        </p:txBody>
      </p:sp>
      <p:sp>
        <p:nvSpPr>
          <p:cNvPr id="4" name="Content Placeholder 3"/>
          <p:cNvSpPr>
            <a:spLocks noGrp="1"/>
          </p:cNvSpPr>
          <p:nvPr>
            <p:ph sz="quarter" idx="1"/>
          </p:nvPr>
        </p:nvSpPr>
        <p:spPr/>
        <p:txBody>
          <a:bodyPr>
            <a:normAutofit lnSpcReduction="10000"/>
          </a:bodyPr>
          <a:lstStyle/>
          <a:p>
            <a:r>
              <a:rPr lang="en-US" dirty="0"/>
              <a:t>The spinal cord connects the peripheral nervous system to the brain.</a:t>
            </a:r>
          </a:p>
          <a:p>
            <a:pPr lvl="1"/>
            <a:r>
              <a:rPr lang="en-US" dirty="0"/>
              <a:t>Central nervous </a:t>
            </a:r>
            <a:r>
              <a:rPr lang="en-US" dirty="0" smtClean="0"/>
              <a:t>system: that </a:t>
            </a:r>
            <a:r>
              <a:rPr lang="en-US" dirty="0"/>
              <a:t>portion of the nervous system located in the bony central core of the </a:t>
            </a:r>
            <a:r>
              <a:rPr lang="en-US" dirty="0" smtClean="0"/>
              <a:t>body. consisting </a:t>
            </a:r>
            <a:r>
              <a:rPr lang="en-US" dirty="0"/>
              <a:t>of the brain and spinal cord</a:t>
            </a:r>
          </a:p>
          <a:p>
            <a:pPr lvl="1"/>
            <a:r>
              <a:rPr lang="en-US" dirty="0"/>
              <a:t>Cerebrospinal </a:t>
            </a:r>
            <a:r>
              <a:rPr lang="en-US" dirty="0" smtClean="0"/>
              <a:t>fluid: a </a:t>
            </a:r>
            <a:r>
              <a:rPr lang="en-US" dirty="0"/>
              <a:t>clear, cushioning fluid secreted by the brain and circulated inside and around the brain and spinal cord</a:t>
            </a:r>
          </a:p>
          <a:p>
            <a:pPr lvl="1"/>
            <a:r>
              <a:rPr lang="en-US" dirty="0"/>
              <a:t>Spinal cord </a:t>
            </a:r>
            <a:r>
              <a:rPr lang="en-US" dirty="0" smtClean="0"/>
              <a:t>: that </a:t>
            </a:r>
            <a:r>
              <a:rPr lang="en-US" dirty="0"/>
              <a:t>slender, tube-shaped part of the central nervous system that extends from the base of the brain down the center of the back </a:t>
            </a:r>
            <a:r>
              <a:rPr lang="en-US" dirty="0" smtClean="0"/>
              <a:t>made </a:t>
            </a:r>
            <a:r>
              <a:rPr lang="en-US" dirty="0"/>
              <a:t>up of a bundle of nerves</a:t>
            </a:r>
          </a:p>
          <a:p>
            <a:endParaRPr lang="en-US" dirty="0"/>
          </a:p>
        </p:txBody>
      </p:sp>
    </p:spTree>
    <p:extLst>
      <p:ext uri="{BB962C8B-B14F-4D97-AF65-F5344CB8AC3E}">
        <p14:creationId xmlns:p14="http://schemas.microsoft.com/office/powerpoint/2010/main" val="2254664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Neural and Hormonal Systems </a:t>
            </a:r>
            <a:r>
              <a:rPr lang="en-US" sz="2200" dirty="0"/>
              <a:t>(Slide </a:t>
            </a:r>
            <a:r>
              <a:rPr lang="en-US" sz="2200" dirty="0" smtClean="0"/>
              <a:t>4 </a:t>
            </a:r>
            <a:r>
              <a:rPr lang="en-US" sz="2200" dirty="0"/>
              <a:t>of 5)</a:t>
            </a:r>
            <a:endParaRPr lang="en-US" dirty="0"/>
          </a:p>
        </p:txBody>
      </p:sp>
      <p:sp>
        <p:nvSpPr>
          <p:cNvPr id="4" name="Content Placeholder 3"/>
          <p:cNvSpPr>
            <a:spLocks noGrp="1"/>
          </p:cNvSpPr>
          <p:nvPr>
            <p:ph sz="quarter" idx="1"/>
          </p:nvPr>
        </p:nvSpPr>
        <p:spPr/>
        <p:txBody>
          <a:bodyPr>
            <a:normAutofit/>
          </a:bodyPr>
          <a:lstStyle/>
          <a:p>
            <a:r>
              <a:rPr lang="en-US" dirty="0"/>
              <a:t>The endocrine system communicates by secreting </a:t>
            </a:r>
            <a:r>
              <a:rPr lang="en-US" dirty="0" smtClean="0"/>
              <a:t>hormones.</a:t>
            </a:r>
            <a:endParaRPr lang="en-US" dirty="0"/>
          </a:p>
          <a:p>
            <a:pPr lvl="1"/>
            <a:r>
              <a:rPr lang="en-US" dirty="0"/>
              <a:t>Endocrine </a:t>
            </a:r>
            <a:r>
              <a:rPr lang="en-US" dirty="0" smtClean="0"/>
              <a:t>system: a </a:t>
            </a:r>
            <a:r>
              <a:rPr lang="en-US" dirty="0"/>
              <a:t>network of glands in various parts of the body that manufactures and </a:t>
            </a:r>
            <a:r>
              <a:rPr lang="en-US" dirty="0" smtClean="0"/>
              <a:t>secretes </a:t>
            </a:r>
            <a:r>
              <a:rPr lang="en-US" dirty="0"/>
              <a:t>hormones directly into the blood stream</a:t>
            </a:r>
          </a:p>
          <a:p>
            <a:pPr lvl="1"/>
            <a:r>
              <a:rPr lang="en-US" dirty="0" smtClean="0"/>
              <a:t>Hormones: chemical </a:t>
            </a:r>
            <a:r>
              <a:rPr lang="en-US" dirty="0"/>
              <a:t>signals, manufactured and secreted into the blood by the endocrine glands</a:t>
            </a:r>
          </a:p>
          <a:p>
            <a:pPr lvl="1"/>
            <a:r>
              <a:rPr lang="en-US" dirty="0"/>
              <a:t>Pituitary </a:t>
            </a:r>
            <a:r>
              <a:rPr lang="en-US" dirty="0" smtClean="0"/>
              <a:t>gland: the </a:t>
            </a:r>
            <a:r>
              <a:rPr lang="en-US" dirty="0"/>
              <a:t>body’s “master” gland, located in the base of the brain, whose hormones stimulate and regulate the rest of the endocrine system</a:t>
            </a:r>
          </a:p>
          <a:p>
            <a:endParaRPr lang="en-US" dirty="0"/>
          </a:p>
        </p:txBody>
      </p:sp>
    </p:spTree>
    <p:extLst>
      <p:ext uri="{BB962C8B-B14F-4D97-AF65-F5344CB8AC3E}">
        <p14:creationId xmlns:p14="http://schemas.microsoft.com/office/powerpoint/2010/main" val="1785851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Neural and Hormonal Systems </a:t>
            </a:r>
            <a:r>
              <a:rPr lang="en-US" sz="2200" dirty="0"/>
              <a:t>(Slide </a:t>
            </a:r>
            <a:r>
              <a:rPr lang="en-US" sz="2200" dirty="0" smtClean="0"/>
              <a:t>5 </a:t>
            </a:r>
            <a:r>
              <a:rPr lang="en-US" sz="2200" dirty="0"/>
              <a:t>of 5)</a:t>
            </a:r>
            <a:endParaRPr lang="en-US" dirty="0"/>
          </a:p>
        </p:txBody>
      </p:sp>
      <p:sp>
        <p:nvSpPr>
          <p:cNvPr id="4" name="Content Placeholder 3"/>
          <p:cNvSpPr>
            <a:spLocks noGrp="1"/>
          </p:cNvSpPr>
          <p:nvPr>
            <p:ph sz="quarter" idx="1"/>
          </p:nvPr>
        </p:nvSpPr>
        <p:spPr/>
        <p:txBody>
          <a:bodyPr/>
          <a:lstStyle/>
          <a:p>
            <a:r>
              <a:rPr lang="en-US" dirty="0"/>
              <a:t>Thyroid </a:t>
            </a:r>
            <a:r>
              <a:rPr lang="en-US" dirty="0" smtClean="0"/>
              <a:t>gland: the </a:t>
            </a:r>
            <a:r>
              <a:rPr lang="en-US" dirty="0"/>
              <a:t>gland located just below the larynx in the neck that controls metabolism </a:t>
            </a:r>
          </a:p>
          <a:p>
            <a:r>
              <a:rPr lang="en-US" dirty="0"/>
              <a:t>Adrenal </a:t>
            </a:r>
            <a:r>
              <a:rPr lang="en-US" dirty="0" smtClean="0"/>
              <a:t>glands: two </a:t>
            </a:r>
            <a:r>
              <a:rPr lang="en-US" dirty="0"/>
              <a:t>glands, located near the kidney, that secrete epinephrine and norepinephrine, which activate the sympathetic nervous system</a:t>
            </a:r>
          </a:p>
          <a:p>
            <a:r>
              <a:rPr lang="en-US" dirty="0" smtClean="0"/>
              <a:t>Gonads: the </a:t>
            </a:r>
            <a:r>
              <a:rPr lang="en-US" dirty="0"/>
              <a:t>two sex glands, called ovaries in females and testes in males</a:t>
            </a:r>
          </a:p>
          <a:p>
            <a:endParaRPr lang="en-US" dirty="0"/>
          </a:p>
        </p:txBody>
      </p:sp>
    </p:spTree>
    <p:extLst>
      <p:ext uri="{BB962C8B-B14F-4D97-AF65-F5344CB8AC3E}">
        <p14:creationId xmlns:p14="http://schemas.microsoft.com/office/powerpoint/2010/main" val="3965933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Brain </a:t>
            </a:r>
            <a:r>
              <a:rPr lang="en-US" sz="2000" dirty="0" smtClean="0"/>
              <a:t>(Slide 1 of 5)</a:t>
            </a:r>
            <a:endParaRPr lang="en-US" sz="2000" dirty="0"/>
          </a:p>
        </p:txBody>
      </p:sp>
      <p:sp>
        <p:nvSpPr>
          <p:cNvPr id="4" name="Content Placeholder 3"/>
          <p:cNvSpPr>
            <a:spLocks noGrp="1"/>
          </p:cNvSpPr>
          <p:nvPr>
            <p:ph sz="quarter" idx="1"/>
          </p:nvPr>
        </p:nvSpPr>
        <p:spPr/>
        <p:txBody>
          <a:bodyPr/>
          <a:lstStyle/>
          <a:p>
            <a:r>
              <a:rPr lang="en-US" dirty="0"/>
              <a:t>Modern technology measures the brain’s electrical activity, structure, blood flow, and chemistry.</a:t>
            </a:r>
          </a:p>
          <a:p>
            <a:pPr lvl="1"/>
            <a:r>
              <a:rPr lang="en-US" dirty="0"/>
              <a:t>Electroencephalograph (EEG)</a:t>
            </a:r>
          </a:p>
          <a:p>
            <a:pPr lvl="1"/>
            <a:r>
              <a:rPr lang="en-US" dirty="0"/>
              <a:t>Computerized axial tomography (CAT)</a:t>
            </a:r>
          </a:p>
          <a:p>
            <a:pPr lvl="1"/>
            <a:r>
              <a:rPr lang="en-US" dirty="0"/>
              <a:t>Magnetic resonance imaging (MRI)</a:t>
            </a:r>
          </a:p>
          <a:p>
            <a:pPr lvl="1"/>
            <a:r>
              <a:rPr lang="en-US" dirty="0"/>
              <a:t>Positron emission tomography (PET)</a:t>
            </a:r>
          </a:p>
          <a:p>
            <a:pPr lvl="1"/>
            <a:r>
              <a:rPr lang="en-US" dirty="0"/>
              <a:t>Functional magnetic resonance imaging (fMRI</a:t>
            </a:r>
            <a:r>
              <a:rPr lang="en-US" dirty="0" smtClean="0"/>
              <a:t>)</a:t>
            </a:r>
            <a:endParaRPr lang="en-US" dirty="0"/>
          </a:p>
        </p:txBody>
      </p:sp>
    </p:spTree>
    <p:extLst>
      <p:ext uri="{BB962C8B-B14F-4D97-AF65-F5344CB8AC3E}">
        <p14:creationId xmlns:p14="http://schemas.microsoft.com/office/powerpoint/2010/main" val="3025860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Brain </a:t>
            </a:r>
            <a:r>
              <a:rPr lang="en-US" sz="2000" dirty="0"/>
              <a:t>(Slide </a:t>
            </a:r>
            <a:r>
              <a:rPr lang="en-US" sz="2000" dirty="0" smtClean="0"/>
              <a:t>2 </a:t>
            </a:r>
            <a:r>
              <a:rPr lang="en-US" sz="2000" dirty="0"/>
              <a:t>of 5)</a:t>
            </a:r>
          </a:p>
        </p:txBody>
      </p:sp>
      <p:sp>
        <p:nvSpPr>
          <p:cNvPr id="4" name="Content Placeholder 3"/>
          <p:cNvSpPr>
            <a:spLocks noGrp="1"/>
          </p:cNvSpPr>
          <p:nvPr>
            <p:ph sz="quarter" idx="1"/>
          </p:nvPr>
        </p:nvSpPr>
        <p:spPr/>
        <p:txBody>
          <a:bodyPr>
            <a:normAutofit/>
          </a:bodyPr>
          <a:lstStyle/>
          <a:p>
            <a:r>
              <a:rPr lang="en-US" dirty="0"/>
              <a:t>Three major brain regions are the hindbrain, midbrain, and forebrain.</a:t>
            </a:r>
          </a:p>
          <a:p>
            <a:pPr lvl="1"/>
            <a:r>
              <a:rPr lang="en-US" dirty="0" smtClean="0"/>
              <a:t>Hindbrain: the region </a:t>
            </a:r>
            <a:r>
              <a:rPr lang="en-US" dirty="0"/>
              <a:t>of the brain above the spinal cord that contains the medulla, the pons, and the cerebellum</a:t>
            </a:r>
          </a:p>
          <a:p>
            <a:pPr lvl="1"/>
            <a:r>
              <a:rPr lang="en-US" dirty="0" smtClean="0"/>
              <a:t>Midbrain: the </a:t>
            </a:r>
            <a:r>
              <a:rPr lang="en-US" dirty="0"/>
              <a:t>region of the brain above the hindbrain that contains the reticular formation</a:t>
            </a:r>
          </a:p>
          <a:p>
            <a:pPr lvl="1"/>
            <a:r>
              <a:rPr lang="en-US" dirty="0" smtClean="0"/>
              <a:t>Forebrain: the region </a:t>
            </a:r>
            <a:r>
              <a:rPr lang="en-US" dirty="0"/>
              <a:t>of the brain above the midbrain that contains the cerebral cortex, thalamus, hypothalamus, and limbic system</a:t>
            </a:r>
          </a:p>
          <a:p>
            <a:endParaRPr lang="en-US" dirty="0"/>
          </a:p>
        </p:txBody>
      </p:sp>
    </p:spTree>
    <p:extLst>
      <p:ext uri="{BB962C8B-B14F-4D97-AF65-F5344CB8AC3E}">
        <p14:creationId xmlns:p14="http://schemas.microsoft.com/office/powerpoint/2010/main" val="2286361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2-7: Main Parts of the Human Brain</a:t>
            </a:r>
            <a:endParaRPr lang="en-US" dirty="0"/>
          </a:p>
        </p:txBody>
      </p:sp>
      <p:pic>
        <p:nvPicPr>
          <p:cNvPr id="4" name="Picture Placeholder 3" title="Main Parts of the Human Brain"/>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98" r="-17598"/>
          <a:stretch/>
        </p:blipFill>
        <p:spPr>
          <a:xfrm>
            <a:off x="1560513" y="0"/>
            <a:ext cx="7583487" cy="4568825"/>
          </a:xfrm>
        </p:spPr>
      </p:pic>
    </p:spTree>
    <p:extLst>
      <p:ext uri="{BB962C8B-B14F-4D97-AF65-F5344CB8AC3E}">
        <p14:creationId xmlns:p14="http://schemas.microsoft.com/office/powerpoint/2010/main" val="1242734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Brain </a:t>
            </a:r>
            <a:r>
              <a:rPr lang="en-US" sz="2000" dirty="0"/>
              <a:t>(Slide </a:t>
            </a:r>
            <a:r>
              <a:rPr lang="en-US" sz="2000" dirty="0" smtClean="0"/>
              <a:t>3 </a:t>
            </a:r>
            <a:r>
              <a:rPr lang="en-US" sz="2000" dirty="0"/>
              <a:t>of 5)</a:t>
            </a:r>
          </a:p>
        </p:txBody>
      </p:sp>
      <p:sp>
        <p:nvSpPr>
          <p:cNvPr id="4" name="Content Placeholder 3"/>
          <p:cNvSpPr>
            <a:spLocks noGrp="1"/>
          </p:cNvSpPr>
          <p:nvPr>
            <p:ph sz="quarter" idx="1"/>
          </p:nvPr>
        </p:nvSpPr>
        <p:spPr/>
        <p:txBody>
          <a:bodyPr>
            <a:normAutofit/>
          </a:bodyPr>
          <a:lstStyle/>
          <a:p>
            <a:r>
              <a:rPr lang="en-US" dirty="0"/>
              <a:t>The cerebral cortex is the crowning achievement of human evolution.</a:t>
            </a:r>
          </a:p>
          <a:p>
            <a:pPr lvl="1"/>
            <a:r>
              <a:rPr lang="en-US" dirty="0"/>
              <a:t>Cerebral </a:t>
            </a:r>
            <a:r>
              <a:rPr lang="en-US" dirty="0" smtClean="0"/>
              <a:t>cortex: the </a:t>
            </a:r>
            <a:r>
              <a:rPr lang="en-US" dirty="0"/>
              <a:t>largest structure in the </a:t>
            </a:r>
            <a:r>
              <a:rPr lang="en-US" dirty="0" smtClean="0"/>
              <a:t>forebrain, </a:t>
            </a:r>
            <a:r>
              <a:rPr lang="en-US" dirty="0"/>
              <a:t>largely responsible for higher order mental </a:t>
            </a:r>
            <a:r>
              <a:rPr lang="en-US" dirty="0" smtClean="0"/>
              <a:t>processes</a:t>
            </a:r>
            <a:endParaRPr lang="en-US" dirty="0"/>
          </a:p>
          <a:p>
            <a:r>
              <a:rPr lang="en-US" dirty="0"/>
              <a:t>The cerebral cortex consists of specialized regions, or “</a:t>
            </a:r>
            <a:r>
              <a:rPr lang="en-US" dirty="0" smtClean="0"/>
              <a:t>lobes.”</a:t>
            </a:r>
            <a:endParaRPr lang="en-US" dirty="0"/>
          </a:p>
          <a:p>
            <a:pPr lvl="1"/>
            <a:r>
              <a:rPr lang="en-US" dirty="0"/>
              <a:t>Occipital lobe</a:t>
            </a:r>
          </a:p>
          <a:p>
            <a:pPr lvl="1"/>
            <a:r>
              <a:rPr lang="en-US" dirty="0"/>
              <a:t>Parietal lobe</a:t>
            </a:r>
          </a:p>
          <a:p>
            <a:pPr lvl="1"/>
            <a:r>
              <a:rPr lang="en-US" dirty="0"/>
              <a:t>Temporal lobe</a:t>
            </a:r>
          </a:p>
          <a:p>
            <a:pPr lvl="1"/>
            <a:r>
              <a:rPr lang="en-US" dirty="0"/>
              <a:t>Frontal lobe</a:t>
            </a:r>
          </a:p>
          <a:p>
            <a:endParaRPr lang="en-US" dirty="0"/>
          </a:p>
        </p:txBody>
      </p:sp>
    </p:spTree>
    <p:extLst>
      <p:ext uri="{BB962C8B-B14F-4D97-AF65-F5344CB8AC3E}">
        <p14:creationId xmlns:p14="http://schemas.microsoft.com/office/powerpoint/2010/main" val="4026996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2-10: The Lobes of the Cerebral Cortex</a:t>
            </a:r>
            <a:endParaRPr lang="en-US" dirty="0"/>
          </a:p>
        </p:txBody>
      </p:sp>
      <p:pic>
        <p:nvPicPr>
          <p:cNvPr id="4" name="Picture Placeholder 3" descr="Each hemisphere of the cerebral cortex can be divided into four lobes: the occipital lobe, the parietal lobe, the temporal lobe, and the frontal lobe. Do these lobes represent distinct, independent parts of the cortex?" title="The Lobes of the Cerebral Cortex"/>
          <p:cNvPicPr>
            <a:picLocks noGrp="1" noChangeAspect="1"/>
          </p:cNvPicPr>
          <p:nvPr>
            <p:ph type="pic" idx="1"/>
          </p:nvPr>
        </p:nvPicPr>
        <p:blipFill>
          <a:blip r:embed="rId2">
            <a:extLst>
              <a:ext uri="{28A0092B-C50C-407E-A947-70E740481C1C}">
                <a14:useLocalDpi xmlns:a14="http://schemas.microsoft.com/office/drawing/2010/main" val="0"/>
              </a:ext>
            </a:extLst>
          </a:blip>
          <a:srcRect l="-15491" r="-15491"/>
          <a:stretch>
            <a:fillRect/>
          </a:stretch>
        </p:blipFill>
        <p:spPr/>
      </p:pic>
    </p:spTree>
    <p:extLst>
      <p:ext uri="{BB962C8B-B14F-4D97-AF65-F5344CB8AC3E}">
        <p14:creationId xmlns:p14="http://schemas.microsoft.com/office/powerpoint/2010/main" val="3142210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Chapter Outline</a:t>
            </a:r>
            <a:endParaRPr lang="en-US" dirty="0"/>
          </a:p>
        </p:txBody>
      </p:sp>
      <p:sp>
        <p:nvSpPr>
          <p:cNvPr id="3" name="Content Placeholder 2"/>
          <p:cNvSpPr>
            <a:spLocks noGrp="1"/>
          </p:cNvSpPr>
          <p:nvPr>
            <p:ph sz="quarter" idx="1"/>
          </p:nvPr>
        </p:nvSpPr>
        <p:spPr/>
        <p:txBody>
          <a:bodyPr/>
          <a:lstStyle/>
          <a:p>
            <a:r>
              <a:rPr lang="en-US" dirty="0"/>
              <a:t>The </a:t>
            </a:r>
            <a:r>
              <a:rPr lang="en-US" dirty="0" smtClean="0"/>
              <a:t>Neuron</a:t>
            </a:r>
            <a:endParaRPr lang="en-US" dirty="0"/>
          </a:p>
          <a:p>
            <a:r>
              <a:rPr lang="en-US" dirty="0"/>
              <a:t>Neural and Hormonal </a:t>
            </a:r>
            <a:r>
              <a:rPr lang="en-US" dirty="0" smtClean="0"/>
              <a:t>Systems</a:t>
            </a:r>
            <a:endParaRPr lang="en-US" dirty="0"/>
          </a:p>
        </p:txBody>
      </p:sp>
      <p:sp>
        <p:nvSpPr>
          <p:cNvPr id="4" name="Content Placeholder 3"/>
          <p:cNvSpPr>
            <a:spLocks noGrp="1"/>
          </p:cNvSpPr>
          <p:nvPr>
            <p:ph sz="quarter" idx="2"/>
          </p:nvPr>
        </p:nvSpPr>
        <p:spPr/>
        <p:txBody>
          <a:bodyPr/>
          <a:lstStyle/>
          <a:p>
            <a:r>
              <a:rPr lang="en-US" dirty="0"/>
              <a:t>The </a:t>
            </a:r>
            <a:r>
              <a:rPr lang="en-US" dirty="0" smtClean="0"/>
              <a:t>Brain</a:t>
            </a:r>
            <a:endParaRPr lang="en-US" dirty="0"/>
          </a:p>
          <a:p>
            <a:r>
              <a:rPr lang="en-US" dirty="0"/>
              <a:t>Genetic Influences on </a:t>
            </a:r>
            <a:r>
              <a:rPr lang="en-US" dirty="0" smtClean="0"/>
              <a:t>Behavior</a:t>
            </a:r>
            <a:endParaRPr lang="en-US" dirty="0"/>
          </a:p>
        </p:txBody>
      </p:sp>
    </p:spTree>
    <p:extLst>
      <p:ext uri="{BB962C8B-B14F-4D97-AF65-F5344CB8AC3E}">
        <p14:creationId xmlns:p14="http://schemas.microsoft.com/office/powerpoint/2010/main" val="2409260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Brain </a:t>
            </a:r>
            <a:r>
              <a:rPr lang="en-US" sz="2000" dirty="0"/>
              <a:t>(Slide </a:t>
            </a:r>
            <a:r>
              <a:rPr lang="en-US" sz="2000" dirty="0" smtClean="0"/>
              <a:t>4 </a:t>
            </a:r>
            <a:r>
              <a:rPr lang="en-US" sz="2000" dirty="0"/>
              <a:t>of 5)</a:t>
            </a:r>
          </a:p>
        </p:txBody>
      </p:sp>
      <p:sp>
        <p:nvSpPr>
          <p:cNvPr id="4" name="Content Placeholder 3"/>
          <p:cNvSpPr>
            <a:spLocks noGrp="1"/>
          </p:cNvSpPr>
          <p:nvPr>
            <p:ph sz="quarter" idx="1"/>
          </p:nvPr>
        </p:nvSpPr>
        <p:spPr/>
        <p:txBody>
          <a:bodyPr>
            <a:normAutofit/>
          </a:bodyPr>
          <a:lstStyle/>
          <a:p>
            <a:r>
              <a:rPr lang="en-US" dirty="0"/>
              <a:t>The right and left cerebral hemispheres function differently.</a:t>
            </a:r>
          </a:p>
          <a:p>
            <a:pPr lvl="1"/>
            <a:r>
              <a:rPr lang="en-US" dirty="0"/>
              <a:t>Cerebral </a:t>
            </a:r>
            <a:r>
              <a:rPr lang="en-US" dirty="0" smtClean="0"/>
              <a:t>lateralization: the </a:t>
            </a:r>
            <a:r>
              <a:rPr lang="en-US" dirty="0"/>
              <a:t>degree to which the right or left hemisphere controls various cognitive and behavioral </a:t>
            </a:r>
            <a:r>
              <a:rPr lang="en-US" dirty="0" smtClean="0"/>
              <a:t>functions</a:t>
            </a:r>
            <a:endParaRPr lang="en-US" dirty="0"/>
          </a:p>
          <a:p>
            <a:r>
              <a:rPr lang="en-US" dirty="0"/>
              <a:t>Are there “left-brain” and “right-brain” people</a:t>
            </a:r>
            <a:r>
              <a:rPr lang="en-US" dirty="0" smtClean="0"/>
              <a:t>?</a:t>
            </a:r>
            <a:endParaRPr lang="en-US" dirty="0"/>
          </a:p>
          <a:p>
            <a:r>
              <a:rPr lang="en-US" dirty="0"/>
              <a:t>Are there sex differences in hemispheric organization?</a:t>
            </a:r>
          </a:p>
          <a:p>
            <a:endParaRPr lang="en-US" dirty="0"/>
          </a:p>
        </p:txBody>
      </p:sp>
    </p:spTree>
    <p:extLst>
      <p:ext uri="{BB962C8B-B14F-4D97-AF65-F5344CB8AC3E}">
        <p14:creationId xmlns:p14="http://schemas.microsoft.com/office/powerpoint/2010/main" val="2913649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2-3: Possible Consequences of Damage to Different Areas of the Cerebral Cortex</a:t>
            </a:r>
            <a:endParaRPr lang="en-US" dirty="0"/>
          </a:p>
        </p:txBody>
      </p:sp>
      <p:pic>
        <p:nvPicPr>
          <p:cNvPr id="6" name="Picture Placeholder 5" descr="Screen Shot 2015-09-25 at 3.19.30 PM.png" title="Lobe description"/>
          <p:cNvPicPr>
            <a:picLocks noGrp="1" noChangeAspect="1"/>
          </p:cNvPicPr>
          <p:nvPr>
            <p:ph type="pic" idx="1"/>
          </p:nvPr>
        </p:nvPicPr>
        <p:blipFill>
          <a:blip r:embed="rId2">
            <a:extLst>
              <a:ext uri="{28A0092B-C50C-407E-A947-70E740481C1C}">
                <a14:useLocalDpi xmlns:a14="http://schemas.microsoft.com/office/drawing/2010/main" val="0"/>
              </a:ext>
            </a:extLst>
          </a:blip>
          <a:srcRect t="-55245" b="-55245"/>
          <a:stretch>
            <a:fillRect/>
          </a:stretch>
        </p:blipFill>
        <p:spPr>
          <a:xfrm>
            <a:off x="1524000" y="0"/>
            <a:ext cx="7620000" cy="4568952"/>
          </a:xfrm>
        </p:spPr>
      </p:pic>
    </p:spTree>
    <p:extLst>
      <p:ext uri="{BB962C8B-B14F-4D97-AF65-F5344CB8AC3E}">
        <p14:creationId xmlns:p14="http://schemas.microsoft.com/office/powerpoint/2010/main" val="2599461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Brain </a:t>
            </a:r>
            <a:r>
              <a:rPr lang="en-US" sz="2000" dirty="0"/>
              <a:t>(Slide </a:t>
            </a:r>
            <a:r>
              <a:rPr lang="en-US" sz="2000" dirty="0" smtClean="0"/>
              <a:t>5 </a:t>
            </a:r>
            <a:r>
              <a:rPr lang="en-US" sz="2000" dirty="0"/>
              <a:t>of 5)</a:t>
            </a:r>
          </a:p>
        </p:txBody>
      </p:sp>
      <p:sp>
        <p:nvSpPr>
          <p:cNvPr id="4" name="Content Placeholder 3"/>
          <p:cNvSpPr>
            <a:spLocks noGrp="1"/>
          </p:cNvSpPr>
          <p:nvPr>
            <p:ph sz="quarter" idx="1"/>
          </p:nvPr>
        </p:nvSpPr>
        <p:spPr/>
        <p:txBody>
          <a:bodyPr/>
          <a:lstStyle/>
          <a:p>
            <a:r>
              <a:rPr lang="en-US" dirty="0"/>
              <a:t>The brain can alter its neural connections.</a:t>
            </a:r>
          </a:p>
          <a:p>
            <a:pPr lvl="1"/>
            <a:r>
              <a:rPr lang="en-US" dirty="0" smtClean="0"/>
              <a:t>Plasticity: the </a:t>
            </a:r>
            <a:r>
              <a:rPr lang="en-US" dirty="0"/>
              <a:t>ability of the brain to alter its neural connections following </a:t>
            </a:r>
            <a:r>
              <a:rPr lang="en-US" dirty="0" smtClean="0"/>
              <a:t>damage</a:t>
            </a:r>
            <a:endParaRPr lang="en-US" dirty="0"/>
          </a:p>
        </p:txBody>
      </p:sp>
    </p:spTree>
    <p:extLst>
      <p:ext uri="{BB962C8B-B14F-4D97-AF65-F5344CB8AC3E}">
        <p14:creationId xmlns:p14="http://schemas.microsoft.com/office/powerpoint/2010/main" val="2524386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Genetic Influences on Behavior </a:t>
            </a:r>
            <a:r>
              <a:rPr lang="en-US" sz="2200" dirty="0" smtClean="0"/>
              <a:t>(Slide 1 of 4)</a:t>
            </a:r>
            <a:endParaRPr lang="en-US" sz="2200" dirty="0"/>
          </a:p>
        </p:txBody>
      </p:sp>
      <p:sp>
        <p:nvSpPr>
          <p:cNvPr id="4" name="Content Placeholder 3"/>
          <p:cNvSpPr>
            <a:spLocks noGrp="1"/>
          </p:cNvSpPr>
          <p:nvPr>
            <p:ph sz="quarter" idx="1"/>
          </p:nvPr>
        </p:nvSpPr>
        <p:spPr/>
        <p:txBody>
          <a:bodyPr/>
          <a:lstStyle/>
          <a:p>
            <a:r>
              <a:rPr lang="en-US" dirty="0" smtClean="0"/>
              <a:t>Phenotype: the visible and measurable traits of an organism</a:t>
            </a:r>
          </a:p>
          <a:p>
            <a:r>
              <a:rPr lang="en-US" dirty="0" smtClean="0"/>
              <a:t>Genotype: the underlying genetic composition of an organism</a:t>
            </a:r>
            <a:endParaRPr lang="en-US" dirty="0"/>
          </a:p>
        </p:txBody>
      </p:sp>
    </p:spTree>
    <p:extLst>
      <p:ext uri="{BB962C8B-B14F-4D97-AF65-F5344CB8AC3E}">
        <p14:creationId xmlns:p14="http://schemas.microsoft.com/office/powerpoint/2010/main" val="1173566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Genetic Influences on Behavior </a:t>
            </a:r>
            <a:r>
              <a:rPr lang="en-US" sz="2200" dirty="0"/>
              <a:t>(Slide </a:t>
            </a:r>
            <a:r>
              <a:rPr lang="en-US" sz="2200" dirty="0" smtClean="0"/>
              <a:t>2 </a:t>
            </a:r>
            <a:r>
              <a:rPr lang="en-US" sz="2200" dirty="0"/>
              <a:t>of 4)</a:t>
            </a:r>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smtClean="0"/>
              <a:t>Gene: the </a:t>
            </a:r>
            <a:r>
              <a:rPr lang="en-US" dirty="0"/>
              <a:t>basic biochemical unit of inheritance that is located on and transmitted by chromosomes</a:t>
            </a:r>
          </a:p>
          <a:p>
            <a:r>
              <a:rPr lang="en-US" dirty="0" smtClean="0"/>
              <a:t>Chromosomes: thread-like </a:t>
            </a:r>
            <a:r>
              <a:rPr lang="en-US" dirty="0"/>
              <a:t>structures carrying genetic information that are found in every cell of the body</a:t>
            </a:r>
          </a:p>
          <a:p>
            <a:r>
              <a:rPr lang="en-US" dirty="0"/>
              <a:t>Deoxyribonucleic </a:t>
            </a:r>
            <a:r>
              <a:rPr lang="en-US" dirty="0" smtClean="0"/>
              <a:t>acid: the </a:t>
            </a:r>
            <a:r>
              <a:rPr lang="en-US" dirty="0"/>
              <a:t>complex molecule strand of the chromosome that </a:t>
            </a:r>
            <a:r>
              <a:rPr lang="en-US" dirty="0" smtClean="0"/>
              <a:t>contains </a:t>
            </a:r>
            <a:r>
              <a:rPr lang="en-US" dirty="0"/>
              <a:t>thousands of different genes, located at fixed positions </a:t>
            </a:r>
          </a:p>
          <a:p>
            <a:r>
              <a:rPr lang="en-US" dirty="0"/>
              <a:t>Sex </a:t>
            </a:r>
            <a:r>
              <a:rPr lang="en-US" dirty="0" smtClean="0"/>
              <a:t>chromosomes: one </a:t>
            </a:r>
            <a:r>
              <a:rPr lang="en-US" dirty="0"/>
              <a:t>of the 23 pairs of chromosomes that determines whether an individual is male of female</a:t>
            </a:r>
          </a:p>
          <a:p>
            <a:endParaRPr lang="en-US" dirty="0"/>
          </a:p>
        </p:txBody>
      </p:sp>
    </p:spTree>
    <p:extLst>
      <p:ext uri="{BB962C8B-B14F-4D97-AF65-F5344CB8AC3E}">
        <p14:creationId xmlns:p14="http://schemas.microsoft.com/office/powerpoint/2010/main" val="4277136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Genetic Influences on Behavior </a:t>
            </a:r>
            <a:r>
              <a:rPr lang="en-US" sz="2200" dirty="0"/>
              <a:t>(Slide </a:t>
            </a:r>
            <a:r>
              <a:rPr lang="en-US" sz="2200" dirty="0" smtClean="0"/>
              <a:t>3 </a:t>
            </a:r>
            <a:r>
              <a:rPr lang="en-US" sz="2200" dirty="0"/>
              <a:t>of 4)</a:t>
            </a:r>
            <a:endParaRPr lang="en-US" dirty="0"/>
          </a:p>
        </p:txBody>
      </p:sp>
      <p:sp>
        <p:nvSpPr>
          <p:cNvPr id="4" name="Content Placeholder 3"/>
          <p:cNvSpPr>
            <a:spLocks noGrp="1"/>
          </p:cNvSpPr>
          <p:nvPr>
            <p:ph sz="quarter" idx="1"/>
          </p:nvPr>
        </p:nvSpPr>
        <p:spPr/>
        <p:txBody>
          <a:bodyPr/>
          <a:lstStyle/>
          <a:p>
            <a:r>
              <a:rPr lang="en-US" dirty="0"/>
              <a:t>Both heredity and environment influence physical and behavioral traits.</a:t>
            </a:r>
          </a:p>
          <a:p>
            <a:pPr lvl="1"/>
            <a:r>
              <a:rPr lang="en-US" dirty="0"/>
              <a:t>Behavior </a:t>
            </a:r>
            <a:r>
              <a:rPr lang="en-US" dirty="0" smtClean="0"/>
              <a:t>genetics: the </a:t>
            </a:r>
            <a:r>
              <a:rPr lang="en-US" dirty="0"/>
              <a:t>study of how the genotype and the environment of an organism influence its behavior </a:t>
            </a:r>
          </a:p>
          <a:p>
            <a:r>
              <a:rPr lang="en-US" dirty="0"/>
              <a:t>Molecular genetics seeks to identify specific genes that influence behavior.</a:t>
            </a:r>
          </a:p>
          <a:p>
            <a:pPr lvl="1"/>
            <a:r>
              <a:rPr lang="en-US" dirty="0"/>
              <a:t>Molecular </a:t>
            </a:r>
            <a:r>
              <a:rPr lang="en-US" dirty="0" smtClean="0"/>
              <a:t>genetics: the </a:t>
            </a:r>
            <a:r>
              <a:rPr lang="en-US" dirty="0"/>
              <a:t>sub-discipline in biology that studies the molecular structure and function of genes to determine how they influence behavior</a:t>
            </a:r>
          </a:p>
          <a:p>
            <a:endParaRPr lang="en-US" dirty="0"/>
          </a:p>
        </p:txBody>
      </p:sp>
    </p:spTree>
    <p:extLst>
      <p:ext uri="{BB962C8B-B14F-4D97-AF65-F5344CB8AC3E}">
        <p14:creationId xmlns:p14="http://schemas.microsoft.com/office/powerpoint/2010/main" val="1378918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Genetic Influences on Behavior </a:t>
            </a:r>
            <a:r>
              <a:rPr lang="en-US" sz="2200" dirty="0"/>
              <a:t>(Slide </a:t>
            </a:r>
            <a:r>
              <a:rPr lang="en-US" sz="2200" dirty="0" smtClean="0"/>
              <a:t>4 </a:t>
            </a:r>
            <a:r>
              <a:rPr lang="en-US" sz="2200" dirty="0"/>
              <a:t>of 4)</a:t>
            </a:r>
            <a:endParaRPr lang="en-US" dirty="0"/>
          </a:p>
        </p:txBody>
      </p:sp>
      <p:sp>
        <p:nvSpPr>
          <p:cNvPr id="4" name="Content Placeholder 3"/>
          <p:cNvSpPr>
            <a:spLocks noGrp="1"/>
          </p:cNvSpPr>
          <p:nvPr>
            <p:ph sz="quarter" idx="1"/>
          </p:nvPr>
        </p:nvSpPr>
        <p:spPr/>
        <p:txBody>
          <a:bodyPr/>
          <a:lstStyle/>
          <a:p>
            <a:r>
              <a:rPr lang="en-US" dirty="0"/>
              <a:t>Controversies surround genetic explanations of certain sex and race differences.</a:t>
            </a:r>
          </a:p>
          <a:p>
            <a:pPr lvl="1"/>
            <a:r>
              <a:rPr lang="en-US" dirty="0" smtClean="0"/>
              <a:t>Sex: the </a:t>
            </a:r>
            <a:r>
              <a:rPr lang="en-US" dirty="0"/>
              <a:t>biological status of being female of male</a:t>
            </a:r>
          </a:p>
          <a:p>
            <a:pPr lvl="1"/>
            <a:r>
              <a:rPr lang="en-US" dirty="0" smtClean="0"/>
              <a:t>Gender: the </a:t>
            </a:r>
            <a:r>
              <a:rPr lang="en-US" dirty="0"/>
              <a:t>meaning that societies and individuals attach to being female and </a:t>
            </a:r>
            <a:r>
              <a:rPr lang="en-US" dirty="0" smtClean="0"/>
              <a:t>male</a:t>
            </a:r>
            <a:endParaRPr lang="en-US" dirty="0"/>
          </a:p>
          <a:p>
            <a:r>
              <a:rPr lang="en-US" dirty="0"/>
              <a:t>Does race tell us anything useful about how people differ genetically? </a:t>
            </a:r>
          </a:p>
        </p:txBody>
      </p:sp>
    </p:spTree>
    <p:extLst>
      <p:ext uri="{BB962C8B-B14F-4D97-AF65-F5344CB8AC3E}">
        <p14:creationId xmlns:p14="http://schemas.microsoft.com/office/powerpoint/2010/main" val="2167746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Neuron </a:t>
            </a:r>
            <a:r>
              <a:rPr lang="en-US" sz="2000" dirty="0" smtClean="0"/>
              <a:t>(Slide 1 of 5)</a:t>
            </a:r>
            <a:endParaRPr lang="en-US" sz="2000" dirty="0"/>
          </a:p>
        </p:txBody>
      </p:sp>
      <p:sp>
        <p:nvSpPr>
          <p:cNvPr id="4" name="Content Placeholder 3"/>
          <p:cNvSpPr>
            <a:spLocks noGrp="1"/>
          </p:cNvSpPr>
          <p:nvPr>
            <p:ph sz="quarter" idx="1"/>
          </p:nvPr>
        </p:nvSpPr>
        <p:spPr/>
        <p:txBody>
          <a:bodyPr>
            <a:normAutofit lnSpcReduction="10000"/>
          </a:bodyPr>
          <a:lstStyle/>
          <a:p>
            <a:r>
              <a:rPr lang="en-US" dirty="0"/>
              <a:t>Neurons are the nervous system’s building blocks.</a:t>
            </a:r>
          </a:p>
          <a:p>
            <a:pPr lvl="1"/>
            <a:r>
              <a:rPr lang="en-US" dirty="0" smtClean="0"/>
              <a:t>Neurons: specialized </a:t>
            </a:r>
            <a:r>
              <a:rPr lang="en-US" dirty="0"/>
              <a:t>cells in the nervous system that sends and receives information</a:t>
            </a:r>
          </a:p>
          <a:p>
            <a:pPr lvl="1"/>
            <a:r>
              <a:rPr lang="en-US" dirty="0"/>
              <a:t>Sensory </a:t>
            </a:r>
            <a:r>
              <a:rPr lang="en-US" dirty="0" smtClean="0"/>
              <a:t>neurons: neurons </a:t>
            </a:r>
            <a:r>
              <a:rPr lang="en-US" dirty="0"/>
              <a:t>that send information from sensory receptors to the brain, usually by way of the spinal cord</a:t>
            </a:r>
          </a:p>
          <a:p>
            <a:pPr lvl="1"/>
            <a:r>
              <a:rPr lang="en-US" dirty="0"/>
              <a:t>Motor </a:t>
            </a:r>
            <a:r>
              <a:rPr lang="en-US" dirty="0" smtClean="0"/>
              <a:t>neurons: neurons </a:t>
            </a:r>
            <a:r>
              <a:rPr lang="en-US" dirty="0"/>
              <a:t>that send commands from the brain to glands, muscles, and organs to do, cease, or inhibit something</a:t>
            </a:r>
          </a:p>
          <a:p>
            <a:pPr lvl="1"/>
            <a:r>
              <a:rPr lang="en-US" dirty="0" smtClean="0"/>
              <a:t>Interneurons: neurons </a:t>
            </a:r>
            <a:r>
              <a:rPr lang="en-US" dirty="0"/>
              <a:t>that connect the sensory neurons’ input signals with the motor neurons’ output signals</a:t>
            </a:r>
          </a:p>
          <a:p>
            <a:endParaRPr lang="en-US" dirty="0"/>
          </a:p>
        </p:txBody>
      </p:sp>
    </p:spTree>
    <p:extLst>
      <p:ext uri="{BB962C8B-B14F-4D97-AF65-F5344CB8AC3E}">
        <p14:creationId xmlns:p14="http://schemas.microsoft.com/office/powerpoint/2010/main" val="750340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2-1: Structure of a Neuron</a:t>
            </a:r>
            <a:endParaRPr lang="en-US" dirty="0"/>
          </a:p>
        </p:txBody>
      </p:sp>
      <p:pic>
        <p:nvPicPr>
          <p:cNvPr id="2" name="Picture Placeholder 1" descr="The primary components of the specialized cell known as the neuron are the soma, dendrites, and axon. The soma contains the nucleus of the cell, the dendrites receive information from other neurons, and the axon passes this information to other neurons. Do you know the range in length of our axons?" title="Structure of a Neuron"/>
          <p:cNvPicPr>
            <a:picLocks noGrp="1" noChangeAspect="1"/>
          </p:cNvPicPr>
          <p:nvPr>
            <p:ph type="pic" idx="1"/>
          </p:nvPr>
        </p:nvPicPr>
        <p:blipFill>
          <a:blip r:embed="rId2">
            <a:extLst>
              <a:ext uri="{28A0092B-C50C-407E-A947-70E740481C1C}">
                <a14:useLocalDpi xmlns:a14="http://schemas.microsoft.com/office/drawing/2010/main" val="0"/>
              </a:ext>
            </a:extLst>
          </a:blip>
          <a:srcRect t="12308" b="12308"/>
          <a:stretch>
            <a:fillRect/>
          </a:stretch>
        </p:blipFill>
        <p:spPr/>
      </p:pic>
    </p:spTree>
    <p:extLst>
      <p:ext uri="{BB962C8B-B14F-4D97-AF65-F5344CB8AC3E}">
        <p14:creationId xmlns:p14="http://schemas.microsoft.com/office/powerpoint/2010/main" val="1780908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Neuron </a:t>
            </a:r>
            <a:r>
              <a:rPr lang="en-US" sz="2000" dirty="0"/>
              <a:t>(Slide </a:t>
            </a:r>
            <a:r>
              <a:rPr lang="en-US" sz="2000" dirty="0" smtClean="0"/>
              <a:t>2 </a:t>
            </a:r>
            <a:r>
              <a:rPr lang="en-US" sz="2000" dirty="0"/>
              <a:t>of 5)</a:t>
            </a:r>
          </a:p>
        </p:txBody>
      </p:sp>
      <p:sp>
        <p:nvSpPr>
          <p:cNvPr id="4" name="Content Placeholder 3"/>
          <p:cNvSpPr>
            <a:spLocks noGrp="1"/>
          </p:cNvSpPr>
          <p:nvPr>
            <p:ph sz="quarter" idx="1"/>
          </p:nvPr>
        </p:nvSpPr>
        <p:spPr/>
        <p:txBody>
          <a:bodyPr/>
          <a:lstStyle/>
          <a:p>
            <a:r>
              <a:rPr lang="en-US" dirty="0"/>
              <a:t>A neuron consists of a soma, dendrites, and an axon.</a:t>
            </a:r>
          </a:p>
          <a:p>
            <a:pPr lvl="1"/>
            <a:r>
              <a:rPr lang="en-US" dirty="0" smtClean="0"/>
              <a:t>Soma: the </a:t>
            </a:r>
            <a:r>
              <a:rPr lang="en-US" dirty="0"/>
              <a:t>cell body of the neuron which contains the nucleus and other components that preserve and nourish it</a:t>
            </a:r>
          </a:p>
          <a:p>
            <a:pPr lvl="1"/>
            <a:r>
              <a:rPr lang="en-US" dirty="0" smtClean="0"/>
              <a:t>Dendrites: branchlike </a:t>
            </a:r>
            <a:r>
              <a:rPr lang="en-US" dirty="0"/>
              <a:t>extensions of the soma that receive information from other neurons</a:t>
            </a:r>
          </a:p>
          <a:p>
            <a:pPr lvl="1"/>
            <a:r>
              <a:rPr lang="en-US" dirty="0" smtClean="0"/>
              <a:t>Axon: an </a:t>
            </a:r>
            <a:r>
              <a:rPr lang="en-US" dirty="0"/>
              <a:t>extension of the soma that sends information in the form of electrochemical impulses to other neurons</a:t>
            </a:r>
          </a:p>
          <a:p>
            <a:endParaRPr lang="en-US" dirty="0"/>
          </a:p>
        </p:txBody>
      </p:sp>
    </p:spTree>
    <p:extLst>
      <p:ext uri="{BB962C8B-B14F-4D97-AF65-F5344CB8AC3E}">
        <p14:creationId xmlns:p14="http://schemas.microsoft.com/office/powerpoint/2010/main" val="972772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Neuron </a:t>
            </a:r>
            <a:r>
              <a:rPr lang="en-US" sz="2000" dirty="0"/>
              <a:t>(Slide </a:t>
            </a:r>
            <a:r>
              <a:rPr lang="en-US" sz="2000" dirty="0" smtClean="0"/>
              <a:t>3 </a:t>
            </a:r>
            <a:r>
              <a:rPr lang="en-US" sz="2000" dirty="0"/>
              <a:t>of 5)</a:t>
            </a:r>
          </a:p>
        </p:txBody>
      </p:sp>
      <p:sp>
        <p:nvSpPr>
          <p:cNvPr id="4" name="Content Placeholder 3"/>
          <p:cNvSpPr>
            <a:spLocks noGrp="1"/>
          </p:cNvSpPr>
          <p:nvPr>
            <p:ph sz="quarter" idx="1"/>
          </p:nvPr>
        </p:nvSpPr>
        <p:spPr/>
        <p:txBody>
          <a:bodyPr>
            <a:normAutofit/>
          </a:bodyPr>
          <a:lstStyle/>
          <a:p>
            <a:r>
              <a:rPr lang="en-US" dirty="0"/>
              <a:t>Myelin </a:t>
            </a:r>
            <a:r>
              <a:rPr lang="en-US" dirty="0" smtClean="0"/>
              <a:t>sheath: a </a:t>
            </a:r>
            <a:r>
              <a:rPr lang="en-US" dirty="0"/>
              <a:t>protective coating of fatty material around an axon that hastens the transmission of the electrochemical charge</a:t>
            </a:r>
          </a:p>
          <a:p>
            <a:r>
              <a:rPr lang="en-US" dirty="0" smtClean="0"/>
              <a:t>Synapse: the </a:t>
            </a:r>
            <a:r>
              <a:rPr lang="en-US" dirty="0"/>
              <a:t>entire area composed of the terminal button of one neuron, the synaptic cleft, and the dendrite of another neuron</a:t>
            </a:r>
          </a:p>
          <a:p>
            <a:r>
              <a:rPr lang="en-US" dirty="0"/>
              <a:t>Glial </a:t>
            </a:r>
            <a:r>
              <a:rPr lang="en-US" dirty="0" smtClean="0"/>
              <a:t>cells: non</a:t>
            </a:r>
            <a:r>
              <a:rPr lang="en-US" dirty="0"/>
              <a:t>-neuron cells that supply the neurons with support, nutrients, and insulation</a:t>
            </a:r>
          </a:p>
          <a:p>
            <a:endParaRPr lang="en-US" dirty="0"/>
          </a:p>
        </p:txBody>
      </p:sp>
    </p:spTree>
    <p:extLst>
      <p:ext uri="{BB962C8B-B14F-4D97-AF65-F5344CB8AC3E}">
        <p14:creationId xmlns:p14="http://schemas.microsoft.com/office/powerpoint/2010/main" val="4290296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Neuron </a:t>
            </a:r>
            <a:r>
              <a:rPr lang="en-US" sz="2000" dirty="0"/>
              <a:t>(Slide </a:t>
            </a:r>
            <a:r>
              <a:rPr lang="en-US" sz="2000" dirty="0" smtClean="0"/>
              <a:t>4 </a:t>
            </a:r>
            <a:r>
              <a:rPr lang="en-US" sz="2000" dirty="0"/>
              <a:t>of 5)</a:t>
            </a:r>
          </a:p>
        </p:txBody>
      </p:sp>
      <p:sp>
        <p:nvSpPr>
          <p:cNvPr id="4" name="Content Placeholder 3"/>
          <p:cNvSpPr>
            <a:spLocks noGrp="1"/>
          </p:cNvSpPr>
          <p:nvPr>
            <p:ph sz="quarter" idx="1"/>
          </p:nvPr>
        </p:nvSpPr>
        <p:spPr/>
        <p:txBody>
          <a:bodyPr>
            <a:normAutofit/>
          </a:bodyPr>
          <a:lstStyle/>
          <a:p>
            <a:r>
              <a:rPr lang="en-US" dirty="0"/>
              <a:t>A neuron is in either a resting or a firing state.</a:t>
            </a:r>
          </a:p>
          <a:p>
            <a:pPr lvl="1"/>
            <a:r>
              <a:rPr lang="en-US" dirty="0"/>
              <a:t>Resting </a:t>
            </a:r>
            <a:r>
              <a:rPr lang="en-US" dirty="0" smtClean="0"/>
              <a:t>potential: the </a:t>
            </a:r>
            <a:r>
              <a:rPr lang="en-US" dirty="0"/>
              <a:t>stable, negative charge of an inactive neuron</a:t>
            </a:r>
          </a:p>
          <a:p>
            <a:pPr lvl="1"/>
            <a:r>
              <a:rPr lang="en-US" dirty="0"/>
              <a:t>Action </a:t>
            </a:r>
            <a:r>
              <a:rPr lang="en-US" dirty="0" smtClean="0"/>
              <a:t>potential: the </a:t>
            </a:r>
            <a:r>
              <a:rPr lang="en-US" dirty="0"/>
              <a:t>brief shift in a neuron’s electrical charge that travels down the axon</a:t>
            </a:r>
          </a:p>
          <a:p>
            <a:r>
              <a:rPr lang="en-US" dirty="0"/>
              <a:t>Neurons communicate with one another by releasing chemicals. </a:t>
            </a:r>
          </a:p>
          <a:p>
            <a:pPr lvl="1"/>
            <a:r>
              <a:rPr lang="en-US" dirty="0" smtClean="0"/>
              <a:t>Neurotransmitters: chemical </a:t>
            </a:r>
            <a:r>
              <a:rPr lang="en-US" dirty="0"/>
              <a:t>messengers released by the synaptic vesicles that travel across the synaptic cleft and either excites or inhibits adjacent neurons </a:t>
            </a:r>
          </a:p>
        </p:txBody>
      </p:sp>
    </p:spTree>
    <p:extLst>
      <p:ext uri="{BB962C8B-B14F-4D97-AF65-F5344CB8AC3E}">
        <p14:creationId xmlns:p14="http://schemas.microsoft.com/office/powerpoint/2010/main" val="1014883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2-3: Synaptic Transmission</a:t>
            </a:r>
            <a:endParaRPr lang="en-US" dirty="0"/>
          </a:p>
        </p:txBody>
      </p:sp>
      <p:pic>
        <p:nvPicPr>
          <p:cNvPr id="4" name="Picture Placeholder 3" descr="The axon’s terminal buttons house synaptic vesicles that contain chemical messengers called neurotransmitters. Neurotransmitters travel across the synaptic cleft to the receiving neuron’s dendrites, where they fit into receptor sites and deliver either excitatory or inhibitory messages. Excitatory messages increase the likelihood of an action potential, whereas inhibitory messages decrease this likelihood. After delivering their messages, neurotransmitters are either repackaged into new synaptic vesicles (reuptake), or they are broken down by enzymes and removed from the synaptic cleft (enzyme deactivation)." title="Synaptic Transmission"/>
          <p:cNvPicPr>
            <a:picLocks noGrp="1" noChangeAspect="1"/>
          </p:cNvPicPr>
          <p:nvPr>
            <p:ph type="pic" idx="1"/>
          </p:nvPr>
        </p:nvPicPr>
        <p:blipFill>
          <a:blip r:embed="rId2">
            <a:extLst>
              <a:ext uri="{28A0092B-C50C-407E-A947-70E740481C1C}">
                <a14:useLocalDpi xmlns:a14="http://schemas.microsoft.com/office/drawing/2010/main" val="0"/>
              </a:ext>
            </a:extLst>
          </a:blip>
          <a:srcRect l="-78717" r="-78717"/>
          <a:stretch>
            <a:fillRect/>
          </a:stretch>
        </p:blipFill>
        <p:spPr/>
      </p:pic>
    </p:spTree>
    <p:extLst>
      <p:ext uri="{BB962C8B-B14F-4D97-AF65-F5344CB8AC3E}">
        <p14:creationId xmlns:p14="http://schemas.microsoft.com/office/powerpoint/2010/main" val="6070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Neuron </a:t>
            </a:r>
            <a:r>
              <a:rPr lang="en-US" sz="2000" dirty="0"/>
              <a:t>(Slide </a:t>
            </a:r>
            <a:r>
              <a:rPr lang="en-US" sz="2000" dirty="0" smtClean="0"/>
              <a:t>5 </a:t>
            </a:r>
            <a:r>
              <a:rPr lang="en-US" sz="2000" dirty="0"/>
              <a:t>of 5)</a:t>
            </a:r>
          </a:p>
        </p:txBody>
      </p:sp>
      <p:sp>
        <p:nvSpPr>
          <p:cNvPr id="4" name="Content Placeholder 3"/>
          <p:cNvSpPr>
            <a:spLocks noGrp="1"/>
          </p:cNvSpPr>
          <p:nvPr>
            <p:ph sz="quarter" idx="1"/>
          </p:nvPr>
        </p:nvSpPr>
        <p:spPr/>
        <p:txBody>
          <a:bodyPr>
            <a:normAutofit/>
          </a:bodyPr>
          <a:lstStyle/>
          <a:p>
            <a:r>
              <a:rPr lang="en-US" dirty="0"/>
              <a:t>Major neurotransmitters</a:t>
            </a:r>
          </a:p>
          <a:p>
            <a:pPr lvl="1"/>
            <a:r>
              <a:rPr lang="en-US" dirty="0"/>
              <a:t>Acetylcholine (</a:t>
            </a:r>
            <a:r>
              <a:rPr lang="en-US" dirty="0" smtClean="0"/>
              <a:t>Ach): involved </a:t>
            </a:r>
            <a:r>
              <a:rPr lang="en-US" dirty="0"/>
              <a:t>in muscle contraction and memory formation</a:t>
            </a:r>
          </a:p>
          <a:p>
            <a:pPr lvl="1"/>
            <a:r>
              <a:rPr lang="en-US" dirty="0"/>
              <a:t>Dopamine (DA</a:t>
            </a:r>
            <a:r>
              <a:rPr lang="en-US" dirty="0" smtClean="0"/>
              <a:t>): promotes </a:t>
            </a:r>
            <a:r>
              <a:rPr lang="en-US" dirty="0"/>
              <a:t>and facilitates movement as well as influencing thought and emotion</a:t>
            </a:r>
          </a:p>
          <a:p>
            <a:pPr lvl="1"/>
            <a:r>
              <a:rPr lang="en-US" dirty="0" smtClean="0"/>
              <a:t>Endorphins: similar </a:t>
            </a:r>
            <a:r>
              <a:rPr lang="en-US" dirty="0"/>
              <a:t>to morphine and play an important role in the experience of pleasure and the control of pain</a:t>
            </a:r>
          </a:p>
          <a:p>
            <a:pPr lvl="1"/>
            <a:r>
              <a:rPr lang="en-US" dirty="0" smtClean="0"/>
              <a:t>Serotonin: important </a:t>
            </a:r>
            <a:r>
              <a:rPr lang="en-US" dirty="0"/>
              <a:t>in regulating emotional states, sleep cycles, dreaming, aggression, and appetite</a:t>
            </a:r>
          </a:p>
          <a:p>
            <a:endParaRPr lang="en-US" dirty="0"/>
          </a:p>
        </p:txBody>
      </p:sp>
    </p:spTree>
    <p:extLst>
      <p:ext uri="{BB962C8B-B14F-4D97-AF65-F5344CB8AC3E}">
        <p14:creationId xmlns:p14="http://schemas.microsoft.com/office/powerpoint/2010/main" val="27104811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P Chapter 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 Chapter Template.potx</Template>
  <TotalTime>305</TotalTime>
  <Words>1387</Words>
  <Application>Microsoft Office PowerPoint</Application>
  <PresentationFormat>On-screen Show (4:3)</PresentationFormat>
  <Paragraphs>108</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PP Chapter Template</vt:lpstr>
      <vt:lpstr>Chapter 2: Neurological and Genetic Basis of Behavior</vt:lpstr>
      <vt:lpstr>Chapter Outline</vt:lpstr>
      <vt:lpstr>The Neuron (Slide 1 of 5)</vt:lpstr>
      <vt:lpstr>Figure 2-1: Structure of a Neuron</vt:lpstr>
      <vt:lpstr>The Neuron (Slide 2 of 5)</vt:lpstr>
      <vt:lpstr>The Neuron (Slide 3 of 5)</vt:lpstr>
      <vt:lpstr>The Neuron (Slide 4 of 5)</vt:lpstr>
      <vt:lpstr>Figure 2-3: Synaptic Transmission</vt:lpstr>
      <vt:lpstr>The Neuron (Slide 5 of 5)</vt:lpstr>
      <vt:lpstr>Neural and Hormonal Systems (Slide 1 of 5)</vt:lpstr>
      <vt:lpstr>Neural and Hormonal Systems (Slide 2 of 5)</vt:lpstr>
      <vt:lpstr>Neural and Hormonal Systems (Slide 3 of 5)</vt:lpstr>
      <vt:lpstr>Neural and Hormonal Systems (Slide 4 of 5)</vt:lpstr>
      <vt:lpstr>Neural and Hormonal Systems (Slide 5 of 5)</vt:lpstr>
      <vt:lpstr>The Brain (Slide 1 of 5)</vt:lpstr>
      <vt:lpstr>The Brain (Slide 2 of 5)</vt:lpstr>
      <vt:lpstr>Figure 2-7: Main Parts of the Human Brain</vt:lpstr>
      <vt:lpstr>The Brain (Slide 3 of 5)</vt:lpstr>
      <vt:lpstr>Figure 2-10: The Lobes of the Cerebral Cortex</vt:lpstr>
      <vt:lpstr>The Brain (Slide 4 of 5)</vt:lpstr>
      <vt:lpstr>Figure 2-3: Possible Consequences of Damage to Different Areas of the Cerebral Cortex</vt:lpstr>
      <vt:lpstr>The Brain (Slide 5 of 5)</vt:lpstr>
      <vt:lpstr>Genetic Influences on Behavior (Slide 1 of 4)</vt:lpstr>
      <vt:lpstr>Genetic Influences on Behavior (Slide 2 of 4)</vt:lpstr>
      <vt:lpstr>Genetic Influences on Behavior (Slide 3 of 4)</vt:lpstr>
      <vt:lpstr>Genetic Influences on Behavior (Slide 4 of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Shannon.C</dc:creator>
  <cp:lastModifiedBy>Jamie.Schumpert</cp:lastModifiedBy>
  <cp:revision>12</cp:revision>
  <dcterms:created xsi:type="dcterms:W3CDTF">2015-08-20T19:48:29Z</dcterms:created>
  <dcterms:modified xsi:type="dcterms:W3CDTF">2015-12-01T23:51:30Z</dcterms:modified>
</cp:coreProperties>
</file>