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handoutMasterIdLst>
    <p:handoutMasterId r:id="rId35"/>
  </p:handoutMasterIdLst>
  <p:sldIdLst>
    <p:sldId id="262" r:id="rId2"/>
    <p:sldId id="285" r:id="rId3"/>
    <p:sldId id="263" r:id="rId4"/>
    <p:sldId id="264" r:id="rId5"/>
    <p:sldId id="265" r:id="rId6"/>
    <p:sldId id="266" r:id="rId7"/>
    <p:sldId id="286" r:id="rId8"/>
    <p:sldId id="267" r:id="rId9"/>
    <p:sldId id="268" r:id="rId10"/>
    <p:sldId id="269" r:id="rId11"/>
    <p:sldId id="270" r:id="rId12"/>
    <p:sldId id="287" r:id="rId13"/>
    <p:sldId id="271" r:id="rId14"/>
    <p:sldId id="272" r:id="rId15"/>
    <p:sldId id="288" r:id="rId16"/>
    <p:sldId id="273" r:id="rId17"/>
    <p:sldId id="289" r:id="rId18"/>
    <p:sldId id="274" r:id="rId19"/>
    <p:sldId id="275" r:id="rId20"/>
    <p:sldId id="276" r:id="rId21"/>
    <p:sldId id="290" r:id="rId22"/>
    <p:sldId id="277" r:id="rId23"/>
    <p:sldId id="291" r:id="rId24"/>
    <p:sldId id="278" r:id="rId25"/>
    <p:sldId id="279" r:id="rId26"/>
    <p:sldId id="280" r:id="rId27"/>
    <p:sldId id="281" r:id="rId28"/>
    <p:sldId id="292" r:id="rId29"/>
    <p:sldId id="293" r:id="rId30"/>
    <p:sldId id="282" r:id="rId31"/>
    <p:sldId id="283" r:id="rId32"/>
    <p:sldId id="284"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410" autoAdjust="0"/>
  </p:normalViewPr>
  <p:slideViewPr>
    <p:cSldViewPr>
      <p:cViewPr varScale="1">
        <p:scale>
          <a:sx n="111" d="100"/>
          <a:sy n="111" d="100"/>
        </p:scale>
        <p:origin x="-57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4" d="100"/>
          <a:sy n="64" d="100"/>
        </p:scale>
        <p:origin x="-209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8C6BE5C-2988-48F8-9B04-9680E88D12A4}" type="datetimeFigureOut">
              <a:rPr lang="en-US" smtClean="0"/>
              <a:t>8/20/2015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03E4721-F0A0-4F43-A492-098E99A7DC60}" type="slidenum">
              <a:rPr lang="en-US" smtClean="0"/>
              <a:t>‹#›</a:t>
            </a:fld>
            <a:endParaRPr lang="en-US"/>
          </a:p>
        </p:txBody>
      </p:sp>
    </p:spTree>
    <p:extLst>
      <p:ext uri="{BB962C8B-B14F-4D97-AF65-F5344CB8AC3E}">
        <p14:creationId xmlns:p14="http://schemas.microsoft.com/office/powerpoint/2010/main" val="50024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F8610B-2B58-40B1-8F5A-95C70A2D24FF}" type="datetimeFigureOut">
              <a:rPr lang="en-US" smtClean="0"/>
              <a:t>8/20/2015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736256-B1FD-4668-B017-4ABAE6FDB773}" type="slidenum">
              <a:rPr lang="en-US" smtClean="0"/>
              <a:t>‹#›</a:t>
            </a:fld>
            <a:endParaRPr lang="en-US"/>
          </a:p>
        </p:txBody>
      </p:sp>
    </p:spTree>
    <p:extLst>
      <p:ext uri="{BB962C8B-B14F-4D97-AF65-F5344CB8AC3E}">
        <p14:creationId xmlns:p14="http://schemas.microsoft.com/office/powerpoint/2010/main" val="59226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hapter Title">
    <p:bg>
      <p:bgRef idx="1003">
        <a:schemeClr val="bg1"/>
      </p:bgRef>
    </p:bg>
    <p:spTree>
      <p:nvGrpSpPr>
        <p:cNvPr id="1" name=""/>
        <p:cNvGrpSpPr/>
        <p:nvPr/>
      </p:nvGrpSpPr>
      <p:grpSpPr>
        <a:xfrm>
          <a:off x="0" y="0"/>
          <a:ext cx="0" cy="0"/>
          <a:chOff x="0" y="0"/>
          <a:chExt cx="0" cy="0"/>
        </a:xfrm>
      </p:grpSpPr>
      <p:sp>
        <p:nvSpPr>
          <p:cNvPr id="7" name="Rectangle 6"/>
          <p:cNvSpPr/>
          <p:nvPr/>
        </p:nvSpPr>
        <p:spPr bwMode="white">
          <a:xfrm>
            <a:off x="2689" y="6858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userDrawn="1"/>
        </p:nvSpPr>
        <p:spPr>
          <a:xfrm>
            <a:off x="-12551" y="7620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4800" b="1" dirty="0"/>
          </a:p>
        </p:txBody>
      </p:sp>
      <p:sp>
        <p:nvSpPr>
          <p:cNvPr id="9" name="Rectangle 8"/>
          <p:cNvSpPr/>
          <p:nvPr/>
        </p:nvSpPr>
        <p:spPr>
          <a:xfrm>
            <a:off x="1374289" y="7620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hasCustomPrompt="1"/>
          </p:nvPr>
        </p:nvSpPr>
        <p:spPr>
          <a:xfrm>
            <a:off x="2689" y="762000"/>
            <a:ext cx="9141311" cy="990600"/>
          </a:xfrm>
        </p:spPr>
        <p:txBody>
          <a:bodyPr/>
          <a:lstStyle>
            <a:lvl1pPr marL="55563" indent="0" algn="l" defTabSz="1371600">
              <a:buNone/>
              <a:defRPr sz="4400" b="0" cap="none">
                <a:solidFill>
                  <a:srgbClr val="FFFFFF"/>
                </a:solidFill>
              </a:defRPr>
            </a:lvl1pPr>
          </a:lstStyle>
          <a:p>
            <a:r>
              <a:rPr kumimoji="0" lang="en-US" dirty="0" smtClean="0"/>
              <a:t>{XX}	{Chapter Title}</a:t>
            </a:r>
            <a:endParaRPr kumimoji="0" lang="en-US" dirty="0"/>
          </a:p>
        </p:txBody>
      </p:sp>
      <p:sp>
        <p:nvSpPr>
          <p:cNvPr id="15" name="Picture Placeholder 2"/>
          <p:cNvSpPr>
            <a:spLocks noGrp="1"/>
          </p:cNvSpPr>
          <p:nvPr>
            <p:ph type="pic" idx="1"/>
          </p:nvPr>
        </p:nvSpPr>
        <p:spPr>
          <a:xfrm>
            <a:off x="0" y="1752600"/>
            <a:ext cx="9144000" cy="4339814"/>
          </a:xfrm>
          <a:solidFill>
            <a:schemeClr val="accent1">
              <a:tint val="40000"/>
            </a:schemeClr>
          </a:solidFill>
          <a:ln>
            <a:noFill/>
          </a:ln>
        </p:spPr>
        <p:txBody>
          <a:bodyPr/>
          <a:lstStyle>
            <a:lvl1pPr marL="0" indent="0">
              <a:buNone/>
              <a:defRPr sz="3200"/>
            </a:lvl1pPr>
            <a:lvl5pPr marL="0" marR="0" indent="0" algn="l" defTabSz="914400" rtl="0" eaLnBrk="1" fontAlgn="auto" latinLnBrk="0" hangingPunct="1">
              <a:lnSpc>
                <a:spcPct val="100000"/>
              </a:lnSpc>
              <a:spcBef>
                <a:spcPts val="700"/>
              </a:spcBef>
              <a:spcAft>
                <a:spcPts val="0"/>
              </a:spcAft>
              <a:buClr>
                <a:schemeClr val="accent2"/>
              </a:buClr>
              <a:buSzPct val="60000"/>
              <a:buFont typeface="Wingdings"/>
              <a:buNone/>
              <a:tabLst/>
              <a:defRPr/>
            </a:lvl5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kumimoji="0" lang="en-US" dirty="0" smtClean="0"/>
              <a:t>Learning Objectives</a:t>
            </a:r>
            <a:endParaRPr kumimoji="0" lang="en-US" dirty="0"/>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hapter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2648" y="228600"/>
            <a:ext cx="8153400" cy="990600"/>
          </a:xfrm>
        </p:spPr>
        <p:txBody>
          <a:bodyPr/>
          <a:lstStyle>
            <a:lvl1pPr>
              <a:defRPr baseline="0"/>
            </a:lvl1pPr>
          </a:lstStyle>
          <a:p>
            <a:r>
              <a:rPr kumimoji="0" lang="en-US" dirty="0" smtClean="0"/>
              <a:t>{Heading (Number &amp; Name)}</a:t>
            </a:r>
            <a:endParaRPr kumimoji="0" lang="en-US" dirty="0"/>
          </a:p>
        </p:txBody>
      </p:sp>
      <p:sp>
        <p:nvSpPr>
          <p:cNvPr id="8" name="Content Placeholder 7"/>
          <p:cNvSpPr>
            <a:spLocks noGrp="1"/>
          </p:cNvSpPr>
          <p:nvPr>
            <p:ph sz="quarter" idx="1"/>
          </p:nvPr>
        </p:nvSpPr>
        <p:spPr>
          <a:xfrm>
            <a:off x="612648" y="1600200"/>
            <a:ext cx="81534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ter Summar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3050"/>
            <a:ext cx="8077200" cy="869950"/>
          </a:xfrm>
        </p:spPr>
        <p:txBody>
          <a:bodyPr anchor="ctr"/>
          <a:lstStyle>
            <a:lvl1pPr algn="ctr">
              <a:buNone/>
              <a:defRPr sz="4400" b="0" baseline="0"/>
            </a:lvl1pPr>
          </a:lstStyle>
          <a:p>
            <a:r>
              <a:rPr kumimoji="0" lang="en-US" dirty="0" smtClean="0"/>
              <a:t>Chapter Summary</a:t>
            </a:r>
            <a:endParaRPr kumimoji="0" lang="en-US" dirty="0"/>
          </a:p>
        </p:txBody>
      </p:sp>
      <p:sp>
        <p:nvSpPr>
          <p:cNvPr id="9" name="Content Placeholder 8"/>
          <p:cNvSpPr>
            <a:spLocks noGrp="1"/>
          </p:cNvSpPr>
          <p:nvPr>
            <p:ph sz="quarter" idx="1"/>
          </p:nvPr>
        </p:nvSpPr>
        <p:spPr>
          <a:xfrm>
            <a:off x="1295400" y="1676400"/>
            <a:ext cx="74676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4" name="TextBox 3"/>
          <p:cNvSpPr txBox="1"/>
          <p:nvPr userDrawn="1"/>
        </p:nvSpPr>
        <p:spPr>
          <a:xfrm>
            <a:off x="838200" y="3200400"/>
            <a:ext cx="1828800" cy="369332"/>
          </a:xfrm>
          <a:prstGeom prst="rect">
            <a:avLst/>
          </a:prstGeom>
          <a:noFill/>
        </p:spPr>
        <p:txBody>
          <a:bodyPr wrap="square" rtlCol="0">
            <a:spAutoFit/>
          </a:bodyPr>
          <a:lstStyle/>
          <a:p>
            <a:endParaRPr lang="en-US" dirty="0"/>
          </a:p>
        </p:txBody>
      </p:sp>
      <p:sp>
        <p:nvSpPr>
          <p:cNvPr id="10" name="Rectangle 9"/>
          <p:cNvSpPr/>
          <p:nvPr userDrawn="1"/>
        </p:nvSpPr>
        <p:spPr>
          <a:xfrm>
            <a:off x="609600" y="1648522"/>
            <a:ext cx="533400" cy="452367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vert="wordArtVert" anchor="ctr"/>
          <a:lstStyle/>
          <a:p>
            <a:pPr algn="ctr" eaLnBrk="1" latinLnBrk="0" hangingPunct="1"/>
            <a:r>
              <a:rPr kumimoji="0" lang="en-US" sz="1600" dirty="0" smtClean="0"/>
              <a:t>FINAL</a:t>
            </a:r>
            <a:r>
              <a:rPr kumimoji="0" lang="en-US" sz="1600" baseline="0" dirty="0" smtClean="0"/>
              <a:t> THOUGHTS</a:t>
            </a:r>
            <a:endParaRPr kumimoji="0" lang="en-US" sz="1600"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hasCustomPrompt="1"/>
          </p:nvPr>
        </p:nvSpPr>
        <p:spPr>
          <a:xfrm>
            <a:off x="1600200" y="5486400"/>
            <a:ext cx="7315200" cy="685800"/>
          </a:xfrm>
        </p:spPr>
        <p:txBody>
          <a:bodyPr/>
          <a:lstStyle>
            <a:lvl1pPr marL="0" indent="0">
              <a:buFontTx/>
              <a:buNone/>
              <a:defRPr sz="1700" baseline="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dirty="0" smtClean="0"/>
              <a:t>{Image reasoning}</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userDrawn="1"/>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hasCustomPrompt="1"/>
          </p:nvPr>
        </p:nvSpPr>
        <p:spPr>
          <a:xfrm>
            <a:off x="1600200" y="4648200"/>
            <a:ext cx="7315200" cy="685800"/>
          </a:xfrm>
        </p:spPr>
        <p:txBody>
          <a:bodyPr anchor="ctr"/>
          <a:lstStyle>
            <a:lvl1pPr algn="l">
              <a:buNone/>
              <a:defRPr sz="2800" b="0" baseline="0">
                <a:solidFill>
                  <a:srgbClr val="FFFFFF"/>
                </a:solidFill>
              </a:defRPr>
            </a:lvl1pPr>
          </a:lstStyle>
          <a:p>
            <a:r>
              <a:rPr kumimoji="0" lang="en-US" dirty="0" smtClean="0"/>
              <a:t>{Image Caption/Credit}</a:t>
            </a:r>
            <a:endParaRPr kumimoji="0"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1560576" y="0"/>
            <a:ext cx="7583424" cy="4568952"/>
          </a:xfrm>
          <a:solidFill>
            <a:schemeClr val="bg1"/>
          </a:solidFill>
          <a:ln>
            <a:noFill/>
          </a:ln>
        </p:spPr>
        <p:txBody>
          <a:bodyPr/>
          <a:lstStyle>
            <a:lvl1pPr marL="0" indent="0">
              <a:buNone/>
              <a:defRPr sz="3200"/>
            </a:lvl1pPr>
          </a:lstStyle>
          <a:p>
            <a:r>
              <a:rPr kumimoji="0" lang="en-US" smtClean="0"/>
              <a:t>Click icon to add picture</a:t>
            </a:r>
            <a:endParaRPr kumimoji="0" lang="en-US" dirty="0"/>
          </a:p>
        </p:txBody>
      </p:sp>
      <p:sp>
        <p:nvSpPr>
          <p:cNvPr id="15" name="TextBox 14"/>
          <p:cNvSpPr txBox="1"/>
          <p:nvPr userDrawn="1"/>
        </p:nvSpPr>
        <p:spPr>
          <a:xfrm>
            <a:off x="6553200" y="6100551"/>
            <a:ext cx="2438400" cy="67710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2400" dirty="0" smtClean="0">
                <a:solidFill>
                  <a:srgbClr val="17375E"/>
                </a:solidFill>
              </a:rPr>
              <a:t>BVT Publishing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400" dirty="0" smtClean="0">
                <a:solidFill>
                  <a:srgbClr val="4376B4"/>
                </a:solidFill>
              </a:rPr>
              <a:t>Better textbooks, better prices.</a:t>
            </a:r>
          </a:p>
        </p:txBody>
      </p:sp>
      <p:sp>
        <p:nvSpPr>
          <p:cNvPr id="12" name="TextBox 11"/>
          <p:cNvSpPr txBox="1"/>
          <p:nvPr userDrawn="1"/>
        </p:nvSpPr>
        <p:spPr>
          <a:xfrm>
            <a:off x="1522253" y="6146718"/>
            <a:ext cx="4779264" cy="584775"/>
          </a:xfrm>
          <a:prstGeom prst="rect">
            <a:avLst/>
          </a:prstGeom>
          <a:noFill/>
        </p:spPr>
        <p:txBody>
          <a:bodyPr wrap="square" rtlCol="0" anchor="ctr">
            <a:spAutoFit/>
          </a:bodyPr>
          <a:lstStyle/>
          <a:p>
            <a:pPr algn="l"/>
            <a:r>
              <a:rPr lang="en-US" sz="1600" dirty="0" smtClean="0">
                <a:solidFill>
                  <a:srgbClr val="002060"/>
                </a:solidFill>
              </a:rPr>
              <a:t>Social</a:t>
            </a:r>
            <a:r>
              <a:rPr lang="en-US" sz="1600" baseline="0" dirty="0" smtClean="0">
                <a:solidFill>
                  <a:srgbClr val="002060"/>
                </a:solidFill>
              </a:rPr>
              <a:t> Psychology,</a:t>
            </a:r>
            <a:r>
              <a:rPr lang="en-US" sz="1600" dirty="0" smtClean="0">
                <a:solidFill>
                  <a:srgbClr val="002060"/>
                </a:solidFill>
              </a:rPr>
              <a:t> 7th</a:t>
            </a:r>
            <a:r>
              <a:rPr lang="en-US" sz="1600" baseline="0" dirty="0" smtClean="0">
                <a:solidFill>
                  <a:srgbClr val="002060"/>
                </a:solidFill>
              </a:rPr>
              <a:t> Edition</a:t>
            </a:r>
          </a:p>
          <a:p>
            <a:pPr algn="l"/>
            <a:r>
              <a:rPr lang="en-US" sz="1600" baseline="0" dirty="0" smtClean="0">
                <a:solidFill>
                  <a:srgbClr val="002060"/>
                </a:solidFill>
              </a:rPr>
              <a:t>Stephen </a:t>
            </a:r>
            <a:r>
              <a:rPr lang="en-US" sz="1600" baseline="0" dirty="0" err="1" smtClean="0">
                <a:solidFill>
                  <a:srgbClr val="002060"/>
                </a:solidFill>
              </a:rPr>
              <a:t>Franzoi</a:t>
            </a:r>
            <a:r>
              <a:rPr lang="en-US" sz="1600" baseline="0" dirty="0" smtClean="0">
                <a:solidFill>
                  <a:srgbClr val="002060"/>
                </a:solidFill>
              </a:rPr>
              <a:t> </a:t>
            </a:r>
            <a:r>
              <a:rPr lang="en-US" sz="1600" dirty="0" smtClean="0">
                <a:solidFill>
                  <a:srgbClr val="002060"/>
                </a:solidFill>
              </a:rPr>
              <a:t>©2016</a:t>
            </a:r>
            <a:endParaRPr lang="en-US" sz="1600" dirty="0">
              <a:solidFill>
                <a:srgbClr val="002060"/>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dirty="0"/>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6705600" y="4206875"/>
            <a:ext cx="960438" cy="457200"/>
          </a:xfrm>
          <a:prstGeom prst="rect">
            <a:avLst/>
          </a:prstGeom>
        </p:spPr>
        <p:txBody>
          <a:bodyPr/>
          <a:lstStyle>
            <a:lvl1pPr>
              <a:defRPr/>
            </a:lvl1pPr>
          </a:lstStyle>
          <a:p>
            <a:fld id="{B9B38115-E44B-453D-A074-F73249EAC598}" type="datetimeFigureOut">
              <a:rPr lang="en-US" altLang="en-US"/>
              <a:pPr/>
              <a:t>8/20/2015</a:t>
            </a:fld>
            <a:endParaRPr lang="en-US" altLang="en-US"/>
          </a:p>
        </p:txBody>
      </p:sp>
      <p:sp>
        <p:nvSpPr>
          <p:cNvPr id="18" name="Footer Placeholder 16"/>
          <p:cNvSpPr>
            <a:spLocks noGrp="1"/>
          </p:cNvSpPr>
          <p:nvPr>
            <p:ph type="ftr" sz="quarter" idx="11"/>
          </p:nvPr>
        </p:nvSpPr>
        <p:spPr>
          <a:xfrm>
            <a:off x="5410200" y="4205288"/>
            <a:ext cx="1295400" cy="457200"/>
          </a:xfrm>
          <a:prstGeom prst="rect">
            <a:avLst/>
          </a:prstGeom>
        </p:spPr>
        <p:txBody>
          <a:bodyPr/>
          <a:lstStyle>
            <a:lvl1pPr>
              <a:defRPr/>
            </a:lvl1pPr>
          </a:lstStyle>
          <a:p>
            <a:pPr>
              <a:defRPr/>
            </a:pPr>
            <a:endParaRPr lang="en-US"/>
          </a:p>
        </p:txBody>
      </p:sp>
      <p:sp>
        <p:nvSpPr>
          <p:cNvPr id="19" name="Slide Number Placeholder 28"/>
          <p:cNvSpPr>
            <a:spLocks noGrp="1"/>
          </p:cNvSpPr>
          <p:nvPr>
            <p:ph type="sldNum" sz="quarter" idx="12"/>
          </p:nvPr>
        </p:nvSpPr>
        <p:spPr>
          <a:xfrm>
            <a:off x="8320088" y="1588"/>
            <a:ext cx="747712" cy="365125"/>
          </a:xfrm>
          <a:prstGeom prst="rect">
            <a:avLst/>
          </a:prstGeom>
        </p:spPr>
        <p:txBody>
          <a:bodyPr/>
          <a:lstStyle>
            <a:lvl1pPr>
              <a:defRPr>
                <a:solidFill>
                  <a:schemeClr val="bg1"/>
                </a:solidFill>
              </a:defRPr>
            </a:lvl1pPr>
          </a:lstStyle>
          <a:p>
            <a:fld id="{86C4F2ED-8329-425B-81BA-B7E153DA7279}" type="slidenum">
              <a:rPr lang="en-US" altLang="en-US"/>
              <a:pPr/>
              <a:t>‹#›</a:t>
            </a:fld>
            <a:endParaRPr lang="en-US" altLang="en-US"/>
          </a:p>
        </p:txBody>
      </p:sp>
    </p:spTree>
    <p:extLst>
      <p:ext uri="{BB962C8B-B14F-4D97-AF65-F5344CB8AC3E}">
        <p14:creationId xmlns:p14="http://schemas.microsoft.com/office/powerpoint/2010/main" val="3316837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590550" y="1600200"/>
            <a:ext cx="8175498" cy="452657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extBox 4"/>
          <p:cNvSpPr txBox="1"/>
          <p:nvPr/>
        </p:nvSpPr>
        <p:spPr>
          <a:xfrm>
            <a:off x="6476999" y="6092655"/>
            <a:ext cx="2497873" cy="677108"/>
          </a:xfrm>
          <a:prstGeom prst="rect">
            <a:avLst/>
          </a:prstGeom>
          <a:noFill/>
        </p:spPr>
        <p:txBody>
          <a:bodyPr wrap="square" rtlCol="0" anchor="t">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2400" dirty="0" smtClean="0">
                <a:solidFill>
                  <a:srgbClr val="17375E"/>
                </a:solidFill>
              </a:rPr>
              <a:t>BVT Publishing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400" dirty="0" smtClean="0">
                <a:solidFill>
                  <a:srgbClr val="4376B4"/>
                </a:solidFill>
              </a:rPr>
              <a:t>Better textbooks, better prices.</a:t>
            </a:r>
            <a:endParaRPr lang="en-US" dirty="0"/>
          </a:p>
        </p:txBody>
      </p:sp>
      <p:sp>
        <p:nvSpPr>
          <p:cNvPr id="10" name="TextBox 9"/>
          <p:cNvSpPr txBox="1"/>
          <p:nvPr/>
        </p:nvSpPr>
        <p:spPr>
          <a:xfrm>
            <a:off x="533400" y="6138822"/>
            <a:ext cx="5353050" cy="584775"/>
          </a:xfrm>
          <a:prstGeom prst="rect">
            <a:avLst/>
          </a:prstGeom>
          <a:noFill/>
        </p:spPr>
        <p:txBody>
          <a:bodyPr wrap="square" rtlCol="0" anchor="ctr">
            <a:spAutoFit/>
          </a:bodyPr>
          <a:lstStyle/>
          <a:p>
            <a:pPr algn="l"/>
            <a:r>
              <a:rPr lang="en-US" dirty="0" smtClean="0">
                <a:solidFill>
                  <a:srgbClr val="002060"/>
                </a:solidFill>
              </a:rPr>
              <a:t>Social</a:t>
            </a:r>
            <a:r>
              <a:rPr lang="en-US" baseline="0" dirty="0" smtClean="0">
                <a:solidFill>
                  <a:srgbClr val="002060"/>
                </a:solidFill>
              </a:rPr>
              <a:t> Psychology,</a:t>
            </a:r>
            <a:r>
              <a:rPr lang="en-US" dirty="0" smtClean="0">
                <a:solidFill>
                  <a:srgbClr val="002060"/>
                </a:solidFill>
              </a:rPr>
              <a:t> 7th</a:t>
            </a:r>
            <a:r>
              <a:rPr lang="en-US" baseline="0" dirty="0" smtClean="0">
                <a:solidFill>
                  <a:srgbClr val="002060"/>
                </a:solidFill>
              </a:rPr>
              <a:t> Edition</a:t>
            </a:r>
          </a:p>
          <a:p>
            <a:pPr algn="l"/>
            <a:r>
              <a:rPr lang="en-US" sz="1400" baseline="0" dirty="0" smtClean="0">
                <a:solidFill>
                  <a:srgbClr val="002060"/>
                </a:solidFill>
              </a:rPr>
              <a:t>Stephen </a:t>
            </a:r>
            <a:r>
              <a:rPr lang="en-US" sz="1400" baseline="0" dirty="0" err="1" smtClean="0">
                <a:solidFill>
                  <a:srgbClr val="002060"/>
                </a:solidFill>
              </a:rPr>
              <a:t>Franzoi</a:t>
            </a:r>
            <a:r>
              <a:rPr lang="en-US" sz="1400" baseline="0" dirty="0" smtClean="0">
                <a:solidFill>
                  <a:srgbClr val="002060"/>
                </a:solidFill>
              </a:rPr>
              <a:t> </a:t>
            </a:r>
            <a:r>
              <a:rPr lang="en-US" sz="1400" dirty="0" smtClean="0">
                <a:solidFill>
                  <a:srgbClr val="002060"/>
                </a:solidFill>
              </a:rPr>
              <a:t>©2016</a:t>
            </a:r>
            <a:endParaRPr lang="en-US" sz="1400" dirty="0">
              <a:solidFill>
                <a:srgbClr val="002060"/>
              </a:solidFill>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2" r:id="rId3"/>
    <p:sldLayoutId id="2147483668" r:id="rId4"/>
    <p:sldLayoutId id="2147483669" r:id="rId5"/>
    <p:sldLayoutId id="2147483665" r:id="rId6"/>
    <p:sldLayoutId id="2147483670" r:id="rId7"/>
  </p:sldLayoutIdLst>
  <p:timing>
    <p:tnLst>
      <p:par>
        <p:cTn id="1" dur="indefinite" restart="never" nodeType="tmRoot"/>
      </p:par>
    </p:tnLst>
  </p:timing>
  <p:hf hdr="0" ftr="0" dt="0"/>
  <p:txStyles>
    <p:titleStyle>
      <a:lvl1pPr algn="ctr"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762000" y="1981200"/>
            <a:ext cx="7772400" cy="1905000"/>
          </a:xfrm>
        </p:spPr>
        <p:txBody>
          <a:bodyPr/>
          <a:lstStyle/>
          <a:p>
            <a:pPr eaLnBrk="1" hangingPunct="1"/>
            <a:r>
              <a:rPr lang="en-US" altLang="en-US" dirty="0" smtClean="0">
                <a:ea typeface="ＭＳ Ｐゴシック" pitchFamily="34" charset="-128"/>
              </a:rPr>
              <a:t>Chapter 11: </a:t>
            </a:r>
            <a:br>
              <a:rPr lang="en-US" altLang="en-US" dirty="0" smtClean="0">
                <a:ea typeface="ＭＳ Ｐゴシック" pitchFamily="34" charset="-128"/>
              </a:rPr>
            </a:br>
            <a:r>
              <a:rPr lang="en-US" altLang="en-US" dirty="0" smtClean="0">
                <a:ea typeface="ＭＳ Ｐゴシック" pitchFamily="34" charset="-128"/>
              </a:rPr>
              <a:t>Aggression</a:t>
            </a:r>
          </a:p>
        </p:txBody>
      </p:sp>
    </p:spTree>
    <p:extLst>
      <p:ext uri="{BB962C8B-B14F-4D97-AF65-F5344CB8AC3E}">
        <p14:creationId xmlns:p14="http://schemas.microsoft.com/office/powerpoint/2010/main" val="1651075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altLang="en-US" smtClean="0">
                <a:ea typeface="ＭＳ Ｐゴシック" pitchFamily="34" charset="-128"/>
              </a:rPr>
              <a:t>Evolution and Aggression</a:t>
            </a:r>
          </a:p>
        </p:txBody>
      </p:sp>
      <p:sp>
        <p:nvSpPr>
          <p:cNvPr id="20482" name="Content Placeholder 2"/>
          <p:cNvSpPr>
            <a:spLocks noGrp="1"/>
          </p:cNvSpPr>
          <p:nvPr>
            <p:ph idx="1"/>
          </p:nvPr>
        </p:nvSpPr>
        <p:spPr/>
        <p:txBody>
          <a:bodyPr/>
          <a:lstStyle/>
          <a:p>
            <a:pPr eaLnBrk="1" hangingPunct="1"/>
            <a:r>
              <a:rPr lang="en-US" altLang="en-US" smtClean="0">
                <a:ea typeface="ＭＳ Ｐゴシック" pitchFamily="34" charset="-128"/>
              </a:rPr>
              <a:t>Aggression can be seen as an adaptive response in many species.</a:t>
            </a:r>
          </a:p>
          <a:p>
            <a:pPr lvl="1" eaLnBrk="1" hangingPunct="1"/>
            <a:r>
              <a:rPr lang="en-US" altLang="en-US" smtClean="0">
                <a:ea typeface="ＭＳ Ｐゴシック" pitchFamily="34" charset="-128"/>
              </a:rPr>
              <a:t>Aggressive males gain sexual access to females.</a:t>
            </a:r>
          </a:p>
          <a:p>
            <a:pPr lvl="1" eaLnBrk="1" hangingPunct="1"/>
            <a:r>
              <a:rPr lang="en-US" altLang="en-US" smtClean="0">
                <a:ea typeface="ＭＳ Ｐゴシック" pitchFamily="34" charset="-128"/>
              </a:rPr>
              <a:t>Aggression secures resources.</a:t>
            </a:r>
          </a:p>
          <a:p>
            <a:pPr lvl="1" eaLnBrk="1" hangingPunct="1"/>
            <a:r>
              <a:rPr lang="en-US" altLang="en-US" smtClean="0">
                <a:ea typeface="ＭＳ Ｐゴシック" pitchFamily="34" charset="-128"/>
              </a:rPr>
              <a:t>Aggression aids the survival of the group.</a:t>
            </a:r>
          </a:p>
          <a:p>
            <a:pPr eaLnBrk="1" hangingPunct="1"/>
            <a:r>
              <a:rPr lang="en-US" altLang="en-US" smtClean="0">
                <a:ea typeface="ＭＳ Ｐゴシック" pitchFamily="34" charset="-128"/>
              </a:rPr>
              <a:t>Levels of aggression vary widely among cultures.</a:t>
            </a:r>
          </a:p>
          <a:p>
            <a:pPr lvl="1" eaLnBrk="1" hangingPunct="1"/>
            <a:r>
              <a:rPr lang="en-US" altLang="en-US" smtClean="0">
                <a:ea typeface="ＭＳ Ｐゴシック" pitchFamily="34" charset="-128"/>
              </a:rPr>
              <a:t>Culture can shape evolutionary impulses.</a:t>
            </a:r>
          </a:p>
        </p:txBody>
      </p:sp>
    </p:spTree>
    <p:extLst>
      <p:ext uri="{BB962C8B-B14F-4D97-AF65-F5344CB8AC3E}">
        <p14:creationId xmlns:p14="http://schemas.microsoft.com/office/powerpoint/2010/main" val="1860946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altLang="en-US" smtClean="0">
                <a:ea typeface="ＭＳ Ｐゴシック" pitchFamily="34" charset="-128"/>
              </a:rPr>
              <a:t>Human Biology and Aggression</a:t>
            </a:r>
          </a:p>
        </p:txBody>
      </p:sp>
      <p:sp>
        <p:nvSpPr>
          <p:cNvPr id="21506" name="Content Placeholder 2"/>
          <p:cNvSpPr>
            <a:spLocks noGrp="1"/>
          </p:cNvSpPr>
          <p:nvPr>
            <p:ph idx="1"/>
          </p:nvPr>
        </p:nvSpPr>
        <p:spPr/>
        <p:txBody>
          <a:bodyPr/>
          <a:lstStyle/>
          <a:p>
            <a:pPr eaLnBrk="1" hangingPunct="1"/>
            <a:r>
              <a:rPr lang="en-US" altLang="en-US" smtClean="0">
                <a:ea typeface="ＭＳ Ｐゴシック" pitchFamily="34" charset="-128"/>
              </a:rPr>
              <a:t>Studies of twins show that individual aggression has an inherited component.</a:t>
            </a:r>
          </a:p>
          <a:p>
            <a:pPr lvl="1" eaLnBrk="1" hangingPunct="1"/>
            <a:r>
              <a:rPr lang="en-US" altLang="en-US" smtClean="0">
                <a:ea typeface="ＭＳ Ｐゴシック" pitchFamily="34" charset="-128"/>
              </a:rPr>
              <a:t>Environment also plays a major role.</a:t>
            </a:r>
          </a:p>
          <a:p>
            <a:pPr eaLnBrk="1" hangingPunct="1"/>
            <a:r>
              <a:rPr lang="en-US" altLang="en-US" smtClean="0">
                <a:ea typeface="ＭＳ Ｐゴシック" pitchFamily="34" charset="-128"/>
              </a:rPr>
              <a:t>Testosterone is clearly linked to human aggression.</a:t>
            </a:r>
          </a:p>
          <a:p>
            <a:pPr eaLnBrk="1" hangingPunct="1"/>
            <a:r>
              <a:rPr lang="en-US" altLang="en-US" smtClean="0">
                <a:ea typeface="ＭＳ Ｐゴシック" pitchFamily="34" charset="-128"/>
              </a:rPr>
              <a:t>Low levels of serotonin can impede the ability to inhibit aggressive responses.</a:t>
            </a:r>
          </a:p>
        </p:txBody>
      </p:sp>
    </p:spTree>
    <p:extLst>
      <p:ext uri="{BB962C8B-B14F-4D97-AF65-F5344CB8AC3E}">
        <p14:creationId xmlns:p14="http://schemas.microsoft.com/office/powerpoint/2010/main" val="1099636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4648200"/>
            <a:ext cx="7620000" cy="685800"/>
          </a:xfrm>
        </p:spPr>
        <p:txBody>
          <a:bodyPr>
            <a:normAutofit fontScale="90000"/>
          </a:bodyPr>
          <a:lstStyle/>
          <a:p>
            <a:r>
              <a:rPr lang="en-US" dirty="0" smtClean="0"/>
              <a:t>Figure 11.2	</a:t>
            </a:r>
            <a:r>
              <a:rPr lang="en-US" dirty="0"/>
              <a:t>Annual Murder Rates Around the Globe</a:t>
            </a:r>
            <a:endParaRPr lang="en-US" dirty="0"/>
          </a:p>
        </p:txBody>
      </p:sp>
      <p:pic>
        <p:nvPicPr>
          <p:cNvPr id="7" name="Picture Placeholder 6" descr="A United Nations study reported that not only does the murder rate vary widely from country to country but also that the murder rates within many countries change substantially from year to year." title="Annual Murder Rates Around the Globe"/>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3294997" y="0"/>
            <a:ext cx="4114581" cy="4568952"/>
          </a:xfrm>
        </p:spPr>
      </p:pic>
    </p:spTree>
    <p:extLst>
      <p:ext uri="{BB962C8B-B14F-4D97-AF65-F5344CB8AC3E}">
        <p14:creationId xmlns:p14="http://schemas.microsoft.com/office/powerpoint/2010/main" val="1786872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US" altLang="en-US" smtClean="0">
                <a:ea typeface="ＭＳ Ｐゴシック" pitchFamily="34" charset="-128"/>
              </a:rPr>
              <a:t>Frustration-Aggression Hypothesis</a:t>
            </a:r>
          </a:p>
        </p:txBody>
      </p:sp>
      <p:sp>
        <p:nvSpPr>
          <p:cNvPr id="3" name="Content Placeholder 2"/>
          <p:cNvSpPr>
            <a:spLocks noGrp="1"/>
          </p:cNvSpPr>
          <p:nvPr>
            <p:ph idx="1"/>
          </p:nvPr>
        </p:nvSpPr>
        <p:spPr/>
        <p:txBody>
          <a:bodyPr rtlCol="0">
            <a:normAutofit/>
          </a:bodyPr>
          <a:lstStyle/>
          <a:p>
            <a:pPr marL="566928" indent="-457200">
              <a:buClr>
                <a:schemeClr val="accent1"/>
              </a:buClr>
              <a:defRPr/>
            </a:pPr>
            <a:r>
              <a:rPr lang="en-US" dirty="0" smtClean="0">
                <a:ea typeface="+mn-ea"/>
                <a:cs typeface="+mn-cs"/>
              </a:rPr>
              <a:t>Early formulation</a:t>
            </a:r>
          </a:p>
          <a:p>
            <a:pPr marL="868680" lvl="1" indent="-457200">
              <a:defRPr/>
            </a:pPr>
            <a:r>
              <a:rPr lang="en-US" dirty="0" smtClean="0">
                <a:ea typeface="+mn-ea"/>
              </a:rPr>
              <a:t>All frustration leads to aggression.</a:t>
            </a:r>
          </a:p>
          <a:p>
            <a:pPr marL="868680" lvl="1" indent="-457200">
              <a:defRPr/>
            </a:pPr>
            <a:r>
              <a:rPr lang="en-US" dirty="0" smtClean="0">
                <a:ea typeface="+mn-ea"/>
              </a:rPr>
              <a:t>All aggression comes from frustration.</a:t>
            </a:r>
          </a:p>
          <a:p>
            <a:pPr marL="868680" lvl="1" indent="-457200">
              <a:defRPr/>
            </a:pPr>
            <a:r>
              <a:rPr lang="en-US" dirty="0" smtClean="0">
                <a:ea typeface="+mn-ea"/>
              </a:rPr>
              <a:t>Aggression results in catharsis.</a:t>
            </a:r>
          </a:p>
          <a:p>
            <a:pPr marL="566928" indent="-457200">
              <a:buClr>
                <a:schemeClr val="accent1"/>
              </a:buClr>
              <a:defRPr/>
            </a:pPr>
            <a:r>
              <a:rPr lang="en-US" dirty="0" smtClean="0">
                <a:ea typeface="+mn-ea"/>
                <a:cs typeface="+mn-cs"/>
              </a:rPr>
              <a:t>Current thinking</a:t>
            </a:r>
          </a:p>
          <a:p>
            <a:pPr marL="868680" lvl="1" indent="-457200">
              <a:defRPr/>
            </a:pPr>
            <a:r>
              <a:rPr lang="en-US" dirty="0" smtClean="0">
                <a:ea typeface="+mn-ea"/>
              </a:rPr>
              <a:t>Frustration often leads to aggressive impulses, especially when the frustration seems intentional and unfair.</a:t>
            </a:r>
          </a:p>
          <a:p>
            <a:pPr marL="868680" lvl="1" indent="-457200">
              <a:defRPr/>
            </a:pPr>
            <a:r>
              <a:rPr lang="en-US" dirty="0" smtClean="0">
                <a:ea typeface="+mn-ea"/>
              </a:rPr>
              <a:t>If aggression can be delayed, it is less likely to occur.</a:t>
            </a:r>
            <a:endParaRPr lang="en-US" dirty="0">
              <a:ea typeface="+mn-ea"/>
            </a:endParaRPr>
          </a:p>
        </p:txBody>
      </p:sp>
    </p:spTree>
    <p:extLst>
      <p:ext uri="{BB962C8B-B14F-4D97-AF65-F5344CB8AC3E}">
        <p14:creationId xmlns:p14="http://schemas.microsoft.com/office/powerpoint/2010/main" val="3903241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altLang="en-US" smtClean="0">
                <a:ea typeface="ＭＳ Ｐゴシック" pitchFamily="34" charset="-128"/>
              </a:rPr>
              <a:t>Catharsis</a:t>
            </a:r>
          </a:p>
        </p:txBody>
      </p:sp>
      <p:sp>
        <p:nvSpPr>
          <p:cNvPr id="23554" name="Content Placeholder 2"/>
          <p:cNvSpPr>
            <a:spLocks noGrp="1"/>
          </p:cNvSpPr>
          <p:nvPr>
            <p:ph idx="1"/>
          </p:nvPr>
        </p:nvSpPr>
        <p:spPr>
          <a:xfrm>
            <a:off x="609600" y="1676400"/>
            <a:ext cx="8077200" cy="4419600"/>
          </a:xfrm>
        </p:spPr>
        <p:txBody>
          <a:bodyPr/>
          <a:lstStyle/>
          <a:p>
            <a:pPr eaLnBrk="1" hangingPunct="1">
              <a:lnSpc>
                <a:spcPct val="90000"/>
              </a:lnSpc>
            </a:pPr>
            <a:r>
              <a:rPr lang="en-US" altLang="en-US" dirty="0" smtClean="0">
                <a:ea typeface="ＭＳ Ｐゴシック" pitchFamily="34" charset="-128"/>
              </a:rPr>
              <a:t>The common belief is that you can </a:t>
            </a:r>
            <a:r>
              <a:rPr lang="en-US" altLang="ja-JP" dirty="0" smtClean="0">
                <a:ea typeface="ＭＳ Ｐゴシック" pitchFamily="34" charset="-128"/>
              </a:rPr>
              <a:t>"vent" </a:t>
            </a:r>
            <a:r>
              <a:rPr lang="en-US" altLang="ja-JP" dirty="0" smtClean="0">
                <a:ea typeface="ＭＳ Ｐゴシック" pitchFamily="34" charset="-128"/>
              </a:rPr>
              <a:t>your anger and get rid of it. This is not supported by research.</a:t>
            </a:r>
          </a:p>
          <a:p>
            <a:pPr eaLnBrk="1" hangingPunct="1">
              <a:lnSpc>
                <a:spcPct val="90000"/>
              </a:lnSpc>
            </a:pPr>
            <a:r>
              <a:rPr lang="en-US" altLang="en-US" dirty="0" smtClean="0">
                <a:ea typeface="ＭＳ Ｐゴシック" pitchFamily="34" charset="-128"/>
              </a:rPr>
              <a:t>Indirect venting does not appear to reduce aggression.</a:t>
            </a:r>
          </a:p>
          <a:p>
            <a:pPr eaLnBrk="1" hangingPunct="1">
              <a:lnSpc>
                <a:spcPct val="90000"/>
              </a:lnSpc>
            </a:pPr>
            <a:r>
              <a:rPr lang="en-US" altLang="en-US" dirty="0" smtClean="0">
                <a:ea typeface="ＭＳ Ｐゴシック" pitchFamily="34" charset="-128"/>
              </a:rPr>
              <a:t>Direct venting (against the person who caused your frustration) </a:t>
            </a:r>
            <a:r>
              <a:rPr lang="en-US" altLang="en-US" i="1" dirty="0" smtClean="0">
                <a:ea typeface="ＭＳ Ｐゴシック" pitchFamily="34" charset="-128"/>
              </a:rPr>
              <a:t>increases</a:t>
            </a:r>
            <a:r>
              <a:rPr lang="en-US" altLang="en-US" dirty="0" smtClean="0">
                <a:ea typeface="ＭＳ Ｐゴシック" pitchFamily="34" charset="-128"/>
              </a:rPr>
              <a:t> aggression.</a:t>
            </a:r>
          </a:p>
          <a:p>
            <a:pPr eaLnBrk="1" hangingPunct="1">
              <a:lnSpc>
                <a:spcPct val="90000"/>
              </a:lnSpc>
            </a:pPr>
            <a:r>
              <a:rPr lang="en-US" altLang="en-US" dirty="0" smtClean="0">
                <a:ea typeface="ＭＳ Ｐゴシック" pitchFamily="34" charset="-128"/>
              </a:rPr>
              <a:t>Despite the evidence, people continue to believe in catharsis.</a:t>
            </a:r>
          </a:p>
        </p:txBody>
      </p:sp>
    </p:spTree>
    <p:extLst>
      <p:ext uri="{BB962C8B-B14F-4D97-AF65-F5344CB8AC3E}">
        <p14:creationId xmlns:p14="http://schemas.microsoft.com/office/powerpoint/2010/main" val="2333032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4648200"/>
            <a:ext cx="7620000" cy="685800"/>
          </a:xfrm>
        </p:spPr>
        <p:txBody>
          <a:bodyPr>
            <a:normAutofit fontScale="90000"/>
          </a:bodyPr>
          <a:lstStyle/>
          <a:p>
            <a:pPr>
              <a:tabLst>
                <a:tab pos="1717675" algn="l"/>
              </a:tabLst>
            </a:pPr>
            <a:r>
              <a:rPr lang="en-US" dirty="0" smtClean="0"/>
              <a:t>Figure 11.3	</a:t>
            </a:r>
            <a:r>
              <a:rPr lang="en-US" dirty="0"/>
              <a:t>Does Children’s Aggressive Play Have </a:t>
            </a:r>
            <a:r>
              <a:rPr lang="en-US" dirty="0" smtClean="0"/>
              <a:t>a 	Cathartic </a:t>
            </a:r>
            <a:r>
              <a:rPr lang="en-US" dirty="0"/>
              <a:t>Effect?</a:t>
            </a:r>
            <a:endParaRPr lang="en-US" dirty="0"/>
          </a:p>
        </p:txBody>
      </p:sp>
      <p:pic>
        <p:nvPicPr>
          <p:cNvPr id="7" name="Picture Placeholder 6" descr="In contradiction to the catharsis hypothesis, Mallick and McCandless found that children who had been frustrated by a “clumsy” child confederate showed no reduction in their aggressive responses after engaging in imaginary aggression. What did reduce aggression in the frustrated children was being told that the confederate’s clumsiness had been caused by fatigue and strain (talking and explaining condition)." title="Does Children’s Aggressive Play Have a Cathartic Effect?"/>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1560576" y="59358"/>
            <a:ext cx="7583424" cy="4450236"/>
          </a:xfrm>
        </p:spPr>
      </p:pic>
    </p:spTree>
    <p:extLst>
      <p:ext uri="{BB962C8B-B14F-4D97-AF65-F5344CB8AC3E}">
        <p14:creationId xmlns:p14="http://schemas.microsoft.com/office/powerpoint/2010/main" val="1765338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altLang="en-US" smtClean="0">
                <a:ea typeface="ＭＳ Ｐゴシック" pitchFamily="34" charset="-128"/>
              </a:rPr>
              <a:t>Unpleasant Situations</a:t>
            </a:r>
          </a:p>
        </p:txBody>
      </p:sp>
      <p:sp>
        <p:nvSpPr>
          <p:cNvPr id="24578" name="Content Placeholder 2"/>
          <p:cNvSpPr>
            <a:spLocks noGrp="1"/>
          </p:cNvSpPr>
          <p:nvPr>
            <p:ph idx="1"/>
          </p:nvPr>
        </p:nvSpPr>
        <p:spPr/>
        <p:txBody>
          <a:bodyPr/>
          <a:lstStyle/>
          <a:p>
            <a:pPr eaLnBrk="1" hangingPunct="1">
              <a:lnSpc>
                <a:spcPct val="90000"/>
              </a:lnSpc>
            </a:pPr>
            <a:r>
              <a:rPr lang="en-US" altLang="en-US" dirty="0" smtClean="0">
                <a:ea typeface="ＭＳ Ｐゴシック" pitchFamily="34" charset="-128"/>
              </a:rPr>
              <a:t>Negative emotions can become encoded with thoughts and reflexive behaviors.</a:t>
            </a:r>
          </a:p>
          <a:p>
            <a:pPr eaLnBrk="1" hangingPunct="1">
              <a:lnSpc>
                <a:spcPct val="90000"/>
              </a:lnSpc>
            </a:pPr>
            <a:r>
              <a:rPr lang="en-US" altLang="en-US" dirty="0" smtClean="0">
                <a:ea typeface="ＭＳ Ｐゴシック" pitchFamily="34" charset="-128"/>
              </a:rPr>
              <a:t>Aversive situations can increase the urge for both </a:t>
            </a:r>
            <a:r>
              <a:rPr lang="en-US" altLang="ja-JP" dirty="0" smtClean="0">
                <a:ea typeface="ＭＳ Ｐゴシック" pitchFamily="34" charset="-128"/>
              </a:rPr>
              <a:t>"fight" </a:t>
            </a:r>
            <a:r>
              <a:rPr lang="en-US" altLang="ja-JP" dirty="0" smtClean="0">
                <a:ea typeface="ＭＳ Ｐゴシック" pitchFamily="34" charset="-128"/>
              </a:rPr>
              <a:t>and </a:t>
            </a:r>
            <a:r>
              <a:rPr lang="en-US" altLang="ja-JP" dirty="0" smtClean="0">
                <a:ea typeface="ＭＳ Ｐゴシック" pitchFamily="34" charset="-128"/>
              </a:rPr>
              <a:t>"flight."</a:t>
            </a:r>
            <a:endParaRPr lang="en-US" altLang="ja-JP" dirty="0" smtClean="0">
              <a:ea typeface="ＭＳ Ｐゴシック" pitchFamily="34" charset="-128"/>
            </a:endParaRPr>
          </a:p>
          <a:p>
            <a:pPr eaLnBrk="1" hangingPunct="1">
              <a:lnSpc>
                <a:spcPct val="90000"/>
              </a:lnSpc>
            </a:pPr>
            <a:r>
              <a:rPr lang="en-US" altLang="en-US" dirty="0" smtClean="0">
                <a:ea typeface="ＭＳ Ｐゴシック" pitchFamily="34" charset="-128"/>
              </a:rPr>
              <a:t>Impulsive reactions can result</a:t>
            </a:r>
          </a:p>
          <a:p>
            <a:pPr lvl="1" eaLnBrk="1" hangingPunct="1">
              <a:lnSpc>
                <a:spcPct val="90000"/>
              </a:lnSpc>
            </a:pPr>
            <a:r>
              <a:rPr lang="en-US" altLang="en-US" dirty="0" smtClean="0">
                <a:ea typeface="ＭＳ Ｐゴシック" pitchFamily="34" charset="-128"/>
              </a:rPr>
              <a:t>Although higher-order thinking can change the result</a:t>
            </a:r>
          </a:p>
          <a:p>
            <a:pPr eaLnBrk="1" hangingPunct="1">
              <a:lnSpc>
                <a:spcPct val="90000"/>
              </a:lnSpc>
            </a:pPr>
            <a:r>
              <a:rPr lang="en-US" altLang="en-US" dirty="0" smtClean="0">
                <a:ea typeface="ＭＳ Ｐゴシック" pitchFamily="34" charset="-128"/>
              </a:rPr>
              <a:t>Hot temperatures increase aggression.</a:t>
            </a:r>
          </a:p>
          <a:p>
            <a:pPr eaLnBrk="1" hangingPunct="1">
              <a:lnSpc>
                <a:spcPct val="90000"/>
              </a:lnSpc>
            </a:pPr>
            <a:r>
              <a:rPr lang="en-US" altLang="en-US" dirty="0" smtClean="0">
                <a:ea typeface="ＭＳ Ｐゴシック" pitchFamily="34" charset="-128"/>
              </a:rPr>
              <a:t>Aggressive cues can trigger aggression.</a:t>
            </a:r>
          </a:p>
        </p:txBody>
      </p:sp>
    </p:spTree>
    <p:extLst>
      <p:ext uri="{BB962C8B-B14F-4D97-AF65-F5344CB8AC3E}">
        <p14:creationId xmlns:p14="http://schemas.microsoft.com/office/powerpoint/2010/main" val="373159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4648200"/>
            <a:ext cx="7620000" cy="685800"/>
          </a:xfrm>
        </p:spPr>
        <p:txBody>
          <a:bodyPr>
            <a:normAutofit fontScale="90000"/>
          </a:bodyPr>
          <a:lstStyle/>
          <a:p>
            <a:pPr>
              <a:tabLst>
                <a:tab pos="1717675" algn="l"/>
              </a:tabLst>
            </a:pPr>
            <a:r>
              <a:rPr lang="en-US" dirty="0" smtClean="0"/>
              <a:t>Figure 11.4	</a:t>
            </a:r>
            <a:r>
              <a:rPr lang="en-US" dirty="0"/>
              <a:t>Cognitive-</a:t>
            </a:r>
            <a:r>
              <a:rPr lang="en-US" dirty="0" err="1"/>
              <a:t>Neoassociation</a:t>
            </a:r>
            <a:r>
              <a:rPr lang="en-US" dirty="0"/>
              <a:t> Model </a:t>
            </a:r>
            <a:r>
              <a:rPr lang="en-US" dirty="0" smtClean="0"/>
              <a:t>of</a:t>
            </a:r>
            <a:br>
              <a:rPr lang="en-US" dirty="0" smtClean="0"/>
            </a:br>
            <a:r>
              <a:rPr lang="en-US" dirty="0"/>
              <a:t>	</a:t>
            </a:r>
            <a:r>
              <a:rPr lang="en-US" dirty="0" smtClean="0"/>
              <a:t>Hostile Aggression</a:t>
            </a:r>
            <a:endParaRPr lang="en-US" dirty="0"/>
          </a:p>
        </p:txBody>
      </p:sp>
      <p:pic>
        <p:nvPicPr>
          <p:cNvPr id="7" name="Picture Placeholder 6" descr="Leonard Berkowitz’s theory of impulsive aggression states that aversive events produce negative affect. This negative affect, in turn, stimulates the inclination to aggress." title="Cognitive-Neoassociation Model of Hostile Aggression"/>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3575473" y="0"/>
            <a:ext cx="3553629" cy="4568952"/>
          </a:xfrm>
        </p:spPr>
      </p:pic>
    </p:spTree>
    <p:extLst>
      <p:ext uri="{BB962C8B-B14F-4D97-AF65-F5344CB8AC3E}">
        <p14:creationId xmlns:p14="http://schemas.microsoft.com/office/powerpoint/2010/main" val="32987644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r>
              <a:rPr lang="en-US" altLang="en-US" smtClean="0">
                <a:ea typeface="ＭＳ Ｐゴシック" pitchFamily="34" charset="-128"/>
              </a:rPr>
              <a:t>Alcohol and Aggression</a:t>
            </a:r>
          </a:p>
        </p:txBody>
      </p:sp>
      <p:sp>
        <p:nvSpPr>
          <p:cNvPr id="25602" name="Content Placeholder 2"/>
          <p:cNvSpPr>
            <a:spLocks noGrp="1"/>
          </p:cNvSpPr>
          <p:nvPr>
            <p:ph idx="1"/>
          </p:nvPr>
        </p:nvSpPr>
        <p:spPr/>
        <p:txBody>
          <a:bodyPr/>
          <a:lstStyle/>
          <a:p>
            <a:pPr eaLnBrk="1" hangingPunct="1"/>
            <a:r>
              <a:rPr lang="en-US" altLang="en-US" smtClean="0">
                <a:ea typeface="ＭＳ Ｐゴシック" pitchFamily="34" charset="-128"/>
              </a:rPr>
              <a:t>Alcohol is involved in about 50% of violent crimes.</a:t>
            </a:r>
          </a:p>
          <a:p>
            <a:pPr eaLnBrk="1" hangingPunct="1"/>
            <a:r>
              <a:rPr lang="en-US" altLang="en-US" smtClean="0">
                <a:ea typeface="ＭＳ Ｐゴシック" pitchFamily="34" charset="-128"/>
              </a:rPr>
              <a:t>Alcohol reduces: </a:t>
            </a:r>
          </a:p>
          <a:p>
            <a:pPr lvl="1" eaLnBrk="1" hangingPunct="1"/>
            <a:r>
              <a:rPr lang="en-US" altLang="en-US" smtClean="0">
                <a:ea typeface="ＭＳ Ｐゴシック" pitchFamily="34" charset="-128"/>
              </a:rPr>
              <a:t>Inhibitions against aggression</a:t>
            </a:r>
          </a:p>
          <a:p>
            <a:pPr lvl="1" eaLnBrk="1" hangingPunct="1"/>
            <a:r>
              <a:rPr lang="en-US" altLang="en-US" smtClean="0">
                <a:ea typeface="ＭＳ Ｐゴシック" pitchFamily="34" charset="-128"/>
              </a:rPr>
              <a:t>Attention to personal and social standards</a:t>
            </a:r>
          </a:p>
          <a:p>
            <a:pPr eaLnBrk="1" hangingPunct="1"/>
            <a:r>
              <a:rPr lang="en-US" altLang="en-US" smtClean="0">
                <a:ea typeface="ＭＳ Ｐゴシック" pitchFamily="34" charset="-128"/>
              </a:rPr>
              <a:t>People are expected to behave a certain way when drunk.</a:t>
            </a:r>
          </a:p>
          <a:p>
            <a:pPr lvl="1" eaLnBrk="1" hangingPunct="1"/>
            <a:r>
              <a:rPr lang="en-US" altLang="en-US" smtClean="0">
                <a:ea typeface="ＭＳ Ｐゴシック" pitchFamily="34" charset="-128"/>
              </a:rPr>
              <a:t>Self-fulfilling prophecy for inappropriate behavior</a:t>
            </a:r>
          </a:p>
        </p:txBody>
      </p:sp>
    </p:spTree>
    <p:extLst>
      <p:ext uri="{BB962C8B-B14F-4D97-AF65-F5344CB8AC3E}">
        <p14:creationId xmlns:p14="http://schemas.microsoft.com/office/powerpoint/2010/main" val="6658327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en-US" altLang="en-US" smtClean="0">
                <a:ea typeface="ＭＳ Ｐゴシック" pitchFamily="34" charset="-128"/>
              </a:rPr>
              <a:t>Excitation Transfer</a:t>
            </a:r>
          </a:p>
        </p:txBody>
      </p:sp>
      <p:sp>
        <p:nvSpPr>
          <p:cNvPr id="26626" name="Content Placeholder 2"/>
          <p:cNvSpPr>
            <a:spLocks noGrp="1"/>
          </p:cNvSpPr>
          <p:nvPr>
            <p:ph idx="1"/>
          </p:nvPr>
        </p:nvSpPr>
        <p:spPr/>
        <p:txBody>
          <a:bodyPr/>
          <a:lstStyle/>
          <a:p>
            <a:pPr eaLnBrk="1" hangingPunct="1"/>
            <a:r>
              <a:rPr lang="en-US" altLang="en-US" smtClean="0">
                <a:ea typeface="ＭＳ Ｐゴシック" pitchFamily="34" charset="-128"/>
              </a:rPr>
              <a:t>As with attraction, physical arousal can increase aggression.</a:t>
            </a:r>
          </a:p>
          <a:p>
            <a:pPr eaLnBrk="1" hangingPunct="1"/>
            <a:r>
              <a:rPr lang="en-US" altLang="en-US" smtClean="0">
                <a:ea typeface="ＭＳ Ｐゴシック" pitchFamily="34" charset="-128"/>
              </a:rPr>
              <a:t>Stimuli that have produced increased aggression in studies include:</a:t>
            </a:r>
          </a:p>
          <a:p>
            <a:pPr lvl="1" eaLnBrk="1" hangingPunct="1"/>
            <a:r>
              <a:rPr lang="en-US" altLang="en-US" smtClean="0">
                <a:ea typeface="ＭＳ Ｐゴシック" pitchFamily="34" charset="-128"/>
              </a:rPr>
              <a:t>Physical exercise</a:t>
            </a:r>
          </a:p>
          <a:p>
            <a:pPr lvl="1" eaLnBrk="1" hangingPunct="1"/>
            <a:r>
              <a:rPr lang="en-US" altLang="en-US" smtClean="0">
                <a:ea typeface="ＭＳ Ｐゴシック" pitchFamily="34" charset="-128"/>
              </a:rPr>
              <a:t>Loud noise</a:t>
            </a:r>
          </a:p>
          <a:p>
            <a:pPr lvl="1" eaLnBrk="1" hangingPunct="1"/>
            <a:r>
              <a:rPr lang="en-US" altLang="en-US" smtClean="0">
                <a:ea typeface="ＭＳ Ｐゴシック" pitchFamily="34" charset="-128"/>
              </a:rPr>
              <a:t>Vigorous music</a:t>
            </a:r>
          </a:p>
          <a:p>
            <a:pPr lvl="1" eaLnBrk="1" hangingPunct="1"/>
            <a:r>
              <a:rPr lang="en-US" altLang="en-US" smtClean="0">
                <a:ea typeface="ＭＳ Ｐゴシック" pitchFamily="34" charset="-128"/>
              </a:rPr>
              <a:t>Violent movies</a:t>
            </a:r>
          </a:p>
          <a:p>
            <a:pPr lvl="1" eaLnBrk="1" hangingPunct="1"/>
            <a:r>
              <a:rPr lang="en-US" altLang="en-US" smtClean="0">
                <a:ea typeface="ＭＳ Ｐゴシック" pitchFamily="34" charset="-128"/>
              </a:rPr>
              <a:t>Sexual imagery</a:t>
            </a:r>
          </a:p>
        </p:txBody>
      </p:sp>
    </p:spTree>
    <p:extLst>
      <p:ext uri="{BB962C8B-B14F-4D97-AF65-F5344CB8AC3E}">
        <p14:creationId xmlns:p14="http://schemas.microsoft.com/office/powerpoint/2010/main" val="4065076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Learning Objectives </a:t>
            </a:r>
            <a:endParaRPr lang="en-US" dirty="0"/>
          </a:p>
        </p:txBody>
      </p:sp>
      <p:sp>
        <p:nvSpPr>
          <p:cNvPr id="6" name="Content Placeholder 5"/>
          <p:cNvSpPr>
            <a:spLocks noGrp="1"/>
          </p:cNvSpPr>
          <p:nvPr>
            <p:ph sz="quarter" idx="1"/>
          </p:nvPr>
        </p:nvSpPr>
        <p:spPr>
          <a:xfrm>
            <a:off x="609600" y="1589567"/>
            <a:ext cx="3886200" cy="4572000"/>
          </a:xfrm>
        </p:spPr>
        <p:txBody>
          <a:bodyPr>
            <a:normAutofit/>
          </a:bodyPr>
          <a:lstStyle/>
          <a:p>
            <a:pPr>
              <a:spcBef>
                <a:spcPts val="0"/>
              </a:spcBef>
              <a:spcAft>
                <a:spcPts val="1200"/>
              </a:spcAft>
            </a:pPr>
            <a:r>
              <a:rPr lang="en-US" sz="2800" dirty="0"/>
              <a:t>Do women and men differ in the types of aggression they tend to express?</a:t>
            </a:r>
          </a:p>
          <a:p>
            <a:pPr>
              <a:spcBef>
                <a:spcPts val="0"/>
              </a:spcBef>
              <a:spcAft>
                <a:spcPts val="1200"/>
              </a:spcAft>
            </a:pPr>
            <a:r>
              <a:rPr lang="en-US" sz="2800" dirty="0" smtClean="0"/>
              <a:t>Can </a:t>
            </a:r>
            <a:r>
              <a:rPr lang="en-US" sz="2800" dirty="0"/>
              <a:t>you reduce </a:t>
            </a:r>
            <a:r>
              <a:rPr lang="en-US" sz="2800" dirty="0" smtClean="0"/>
              <a:t>people's </a:t>
            </a:r>
            <a:r>
              <a:rPr lang="en-US" sz="2800" dirty="0"/>
              <a:t>aggression by encouraging them to </a:t>
            </a:r>
            <a:r>
              <a:rPr lang="en-US" sz="2800" dirty="0" smtClean="0"/>
              <a:t>"blow </a:t>
            </a:r>
            <a:r>
              <a:rPr lang="en-US" sz="2800" dirty="0" smtClean="0"/>
              <a:t>off </a:t>
            </a:r>
            <a:r>
              <a:rPr lang="en-US" sz="2800" dirty="0" smtClean="0"/>
              <a:t>steam" </a:t>
            </a:r>
            <a:r>
              <a:rPr lang="en-US" sz="2800" dirty="0"/>
              <a:t>when angry?</a:t>
            </a:r>
          </a:p>
        </p:txBody>
      </p:sp>
      <p:sp>
        <p:nvSpPr>
          <p:cNvPr id="7" name="Content Placeholder 6"/>
          <p:cNvSpPr>
            <a:spLocks noGrp="1"/>
          </p:cNvSpPr>
          <p:nvPr>
            <p:ph sz="quarter" idx="2"/>
          </p:nvPr>
        </p:nvSpPr>
        <p:spPr>
          <a:xfrm>
            <a:off x="4648200" y="1589567"/>
            <a:ext cx="4082901" cy="4572000"/>
          </a:xfrm>
        </p:spPr>
        <p:txBody>
          <a:bodyPr>
            <a:normAutofit/>
          </a:bodyPr>
          <a:lstStyle/>
          <a:p>
            <a:pPr>
              <a:spcBef>
                <a:spcPts val="0"/>
              </a:spcBef>
              <a:spcAft>
                <a:spcPts val="1200"/>
              </a:spcAft>
            </a:pPr>
            <a:r>
              <a:rPr lang="en-US" sz="2800" dirty="0"/>
              <a:t>Why might laws allowing concealed guns significantly increase </a:t>
            </a:r>
            <a:r>
              <a:rPr lang="en-US" sz="2800" dirty="0" smtClean="0"/>
              <a:t>gun-related violence</a:t>
            </a:r>
            <a:r>
              <a:rPr lang="en-US" sz="2800" dirty="0"/>
              <a:t>?</a:t>
            </a:r>
          </a:p>
          <a:p>
            <a:pPr>
              <a:spcBef>
                <a:spcPts val="0"/>
              </a:spcBef>
              <a:spcAft>
                <a:spcPts val="1200"/>
              </a:spcAft>
            </a:pPr>
            <a:r>
              <a:rPr lang="en-US" sz="2800" dirty="0" smtClean="0"/>
              <a:t>How </a:t>
            </a:r>
            <a:r>
              <a:rPr lang="en-US" sz="2800" dirty="0"/>
              <a:t>do traditional sexual scripts promote date rape?</a:t>
            </a:r>
          </a:p>
        </p:txBody>
      </p:sp>
    </p:spTree>
    <p:extLst>
      <p:ext uri="{BB962C8B-B14F-4D97-AF65-F5344CB8AC3E}">
        <p14:creationId xmlns:p14="http://schemas.microsoft.com/office/powerpoint/2010/main" val="35066116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US" altLang="en-US" smtClean="0">
                <a:ea typeface="ＭＳ Ｐゴシック" pitchFamily="34" charset="-128"/>
              </a:rPr>
              <a:t>Social Learning Theory</a:t>
            </a:r>
          </a:p>
        </p:txBody>
      </p:sp>
      <p:sp>
        <p:nvSpPr>
          <p:cNvPr id="27650" name="Content Placeholder 2"/>
          <p:cNvSpPr>
            <a:spLocks noGrp="1"/>
          </p:cNvSpPr>
          <p:nvPr>
            <p:ph idx="1"/>
          </p:nvPr>
        </p:nvSpPr>
        <p:spPr/>
        <p:txBody>
          <a:bodyPr/>
          <a:lstStyle/>
          <a:p>
            <a:pPr eaLnBrk="1" hangingPunct="1"/>
            <a:r>
              <a:rPr lang="en-US" altLang="en-US" smtClean="0">
                <a:ea typeface="ＭＳ Ｐゴシック" pitchFamily="34" charset="-128"/>
              </a:rPr>
              <a:t>Behavior that is rewarded is likely to recur.</a:t>
            </a:r>
          </a:p>
          <a:p>
            <a:pPr eaLnBrk="1" hangingPunct="1"/>
            <a:r>
              <a:rPr lang="en-US" altLang="en-US" smtClean="0">
                <a:ea typeface="ＭＳ Ｐゴシック" pitchFamily="34" charset="-128"/>
              </a:rPr>
              <a:t>People learn by watching that for which others are rewarded.</a:t>
            </a:r>
          </a:p>
          <a:p>
            <a:pPr lvl="1" eaLnBrk="1" hangingPunct="1"/>
            <a:r>
              <a:rPr lang="en-US" altLang="en-US" smtClean="0">
                <a:ea typeface="ＭＳ Ｐゴシック" pitchFamily="34" charset="-128"/>
              </a:rPr>
              <a:t>Children are most likely to model the behavior of those they are close to and those with authority.</a:t>
            </a:r>
          </a:p>
          <a:p>
            <a:pPr eaLnBrk="1" hangingPunct="1"/>
            <a:r>
              <a:rPr lang="en-US" altLang="en-US" smtClean="0">
                <a:ea typeface="ＭＳ Ｐゴシック" pitchFamily="34" charset="-128"/>
              </a:rPr>
              <a:t>Thus, children imitate aggressive acts if those who commit them seem to gain rewards.</a:t>
            </a:r>
          </a:p>
          <a:p>
            <a:pPr eaLnBrk="1" hangingPunct="1"/>
            <a:r>
              <a:rPr lang="en-US" altLang="en-US" smtClean="0">
                <a:ea typeface="ＭＳ Ｐゴシック" pitchFamily="34" charset="-128"/>
              </a:rPr>
              <a:t>Observation of aggressive acts can generate aggressive scripts for handling problems.</a:t>
            </a:r>
          </a:p>
        </p:txBody>
      </p:sp>
    </p:spTree>
    <p:extLst>
      <p:ext uri="{BB962C8B-B14F-4D97-AF65-F5344CB8AC3E}">
        <p14:creationId xmlns:p14="http://schemas.microsoft.com/office/powerpoint/2010/main" val="8565548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A study by Rosekrans and Hartup showed that children were much more likely to imitate the aggressive behavior of an adult model if the adult had been rewarded rather than punished for said behavior." title="Modeling Aggression as a Function of Reinforcement and Punishment"/>
          <p:cNvSpPr>
            <a:spLocks noGrp="1"/>
          </p:cNvSpPr>
          <p:nvPr>
            <p:ph type="title"/>
          </p:nvPr>
        </p:nvSpPr>
        <p:spPr>
          <a:xfrm>
            <a:off x="1524000" y="4648200"/>
            <a:ext cx="7620000" cy="685800"/>
          </a:xfrm>
        </p:spPr>
        <p:txBody>
          <a:bodyPr>
            <a:normAutofit fontScale="90000"/>
          </a:bodyPr>
          <a:lstStyle/>
          <a:p>
            <a:pPr>
              <a:tabLst>
                <a:tab pos="1717675" algn="l"/>
              </a:tabLst>
            </a:pPr>
            <a:r>
              <a:rPr lang="en-US" dirty="0" smtClean="0"/>
              <a:t>Figure 11.5	Modeling Aggression as a Function of 	Reinforcement and Punishment</a:t>
            </a:r>
            <a:endParaRPr lang="en-US" dirty="0"/>
          </a:p>
        </p:txBody>
      </p:sp>
      <p:pic>
        <p:nvPicPr>
          <p:cNvPr id="7" name="Picture Placeholder 6" title="A study by Rosekrans and Hartup (1967) showed that children were much more"/>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1671743" y="0"/>
            <a:ext cx="7361089" cy="4568952"/>
          </a:xfrm>
        </p:spPr>
      </p:pic>
    </p:spTree>
    <p:extLst>
      <p:ext uri="{BB962C8B-B14F-4D97-AF65-F5344CB8AC3E}">
        <p14:creationId xmlns:p14="http://schemas.microsoft.com/office/powerpoint/2010/main" val="27708211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457200" y="152400"/>
            <a:ext cx="8229600" cy="1143000"/>
          </a:xfrm>
        </p:spPr>
        <p:txBody>
          <a:bodyPr/>
          <a:lstStyle/>
          <a:p>
            <a:pPr eaLnBrk="1" hangingPunct="1"/>
            <a:r>
              <a:rPr lang="en-US" altLang="en-US" dirty="0" smtClean="0">
                <a:ea typeface="ＭＳ Ｐゴシック" pitchFamily="34" charset="-128"/>
              </a:rPr>
              <a:t>Media Violence</a:t>
            </a:r>
          </a:p>
        </p:txBody>
      </p:sp>
      <p:sp>
        <p:nvSpPr>
          <p:cNvPr id="28674" name="Content Placeholder 2"/>
          <p:cNvSpPr>
            <a:spLocks noGrp="1"/>
          </p:cNvSpPr>
          <p:nvPr>
            <p:ph idx="1"/>
          </p:nvPr>
        </p:nvSpPr>
        <p:spPr>
          <a:xfrm>
            <a:off x="685800" y="1676400"/>
            <a:ext cx="7848600" cy="4191000"/>
          </a:xfrm>
        </p:spPr>
        <p:txBody>
          <a:bodyPr/>
          <a:lstStyle/>
          <a:p>
            <a:pPr eaLnBrk="1" hangingPunct="1"/>
            <a:r>
              <a:rPr lang="en-US" altLang="en-US" sz="3000" dirty="0" smtClean="0">
                <a:ea typeface="ＭＳ Ｐゴシック" pitchFamily="34" charset="-128"/>
              </a:rPr>
              <a:t>Yes, violent television and movies do increase violent behavior. </a:t>
            </a:r>
          </a:p>
          <a:p>
            <a:pPr lvl="1" eaLnBrk="1" hangingPunct="1"/>
            <a:r>
              <a:rPr lang="en-US" altLang="en-US" dirty="0" smtClean="0">
                <a:ea typeface="ＭＳ Ｐゴシック" pitchFamily="34" charset="-128"/>
              </a:rPr>
              <a:t>In both the short-term and the long-term</a:t>
            </a:r>
          </a:p>
          <a:p>
            <a:pPr eaLnBrk="1" hangingPunct="1">
              <a:spcBef>
                <a:spcPts val="1200"/>
              </a:spcBef>
            </a:pPr>
            <a:r>
              <a:rPr lang="en-US" altLang="en-US" sz="3000" dirty="0" smtClean="0">
                <a:ea typeface="ＭＳ Ｐゴシック" pitchFamily="34" charset="-128"/>
              </a:rPr>
              <a:t>Yes, music with violent lyrics does increase aggressive thinking and behavior.</a:t>
            </a:r>
          </a:p>
          <a:p>
            <a:pPr eaLnBrk="1" hangingPunct="1">
              <a:spcBef>
                <a:spcPts val="1200"/>
              </a:spcBef>
            </a:pPr>
            <a:r>
              <a:rPr lang="en-US" altLang="en-US" sz="3000" dirty="0" smtClean="0">
                <a:ea typeface="ＭＳ Ｐゴシック" pitchFamily="34" charset="-128"/>
              </a:rPr>
              <a:t>Yes, playing violent video games produces increased tendencies toward violence.</a:t>
            </a:r>
          </a:p>
        </p:txBody>
      </p:sp>
    </p:spTree>
    <p:extLst>
      <p:ext uri="{BB962C8B-B14F-4D97-AF65-F5344CB8AC3E}">
        <p14:creationId xmlns:p14="http://schemas.microsoft.com/office/powerpoint/2010/main" val="35146893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4648200"/>
            <a:ext cx="7620000" cy="685800"/>
          </a:xfrm>
        </p:spPr>
        <p:txBody>
          <a:bodyPr>
            <a:normAutofit fontScale="90000"/>
          </a:bodyPr>
          <a:lstStyle/>
          <a:p>
            <a:pPr>
              <a:tabLst>
                <a:tab pos="1717675" algn="l"/>
              </a:tabLst>
            </a:pPr>
            <a:r>
              <a:rPr lang="en-US" dirty="0" smtClean="0"/>
              <a:t>Figure 11.6	Childhood Preference for Violent Television 	and Later Aggressive Behavior</a:t>
            </a:r>
            <a:endParaRPr lang="en-US" dirty="0"/>
          </a:p>
        </p:txBody>
      </p:sp>
      <p:pic>
        <p:nvPicPr>
          <p:cNvPr id="7" name="Picture Placeholder 6" descr="Eron and Huesmann found that boys who show a high preference for violent television shows at age 8 have been found to exhibit greater aggressive behavior later in life, as indicated by the number of criminal convictions by age 30." title="Childhood Preference for Violent Television and Later Aggressive Behavior"/>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1940408" y="0"/>
            <a:ext cx="6823759" cy="4568952"/>
          </a:xfrm>
        </p:spPr>
      </p:pic>
    </p:spTree>
    <p:extLst>
      <p:ext uri="{BB962C8B-B14F-4D97-AF65-F5344CB8AC3E}">
        <p14:creationId xmlns:p14="http://schemas.microsoft.com/office/powerpoint/2010/main" val="28438466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normAutofit fontScale="90000"/>
          </a:bodyPr>
          <a:lstStyle/>
          <a:p>
            <a:pPr eaLnBrk="1" hangingPunct="1"/>
            <a:r>
              <a:rPr lang="en-US" altLang="en-US" smtClean="0">
                <a:ea typeface="ＭＳ Ｐゴシック" pitchFamily="34" charset="-128"/>
              </a:rPr>
              <a:t>Media Coverage and Copycat Violence</a:t>
            </a:r>
          </a:p>
        </p:txBody>
      </p:sp>
      <p:sp>
        <p:nvSpPr>
          <p:cNvPr id="29698" name="Content Placeholder 2"/>
          <p:cNvSpPr>
            <a:spLocks noGrp="1"/>
          </p:cNvSpPr>
          <p:nvPr>
            <p:ph idx="1"/>
          </p:nvPr>
        </p:nvSpPr>
        <p:spPr>
          <a:xfrm>
            <a:off x="533400" y="1676400"/>
            <a:ext cx="8153400" cy="4191000"/>
          </a:xfrm>
        </p:spPr>
        <p:txBody>
          <a:bodyPr/>
          <a:lstStyle/>
          <a:p>
            <a:r>
              <a:rPr lang="en-US" altLang="en-US" sz="3300" dirty="0" smtClean="0">
                <a:solidFill>
                  <a:schemeClr val="tx1"/>
                </a:solidFill>
                <a:ea typeface="ＭＳ Ｐゴシック" pitchFamily="34" charset="-128"/>
              </a:rPr>
              <a:t>The tendency for sensational publicity about violent murders or suicides to result in more of </a:t>
            </a:r>
            <a:r>
              <a:rPr lang="en-US" altLang="en-US" sz="3300" dirty="0" smtClean="0">
                <a:ea typeface="ＭＳ Ｐゴシック" pitchFamily="34" charset="-128"/>
              </a:rPr>
              <a:t>the same through imitation</a:t>
            </a:r>
          </a:p>
          <a:p>
            <a:pPr lvl="1"/>
            <a:r>
              <a:rPr lang="en-US" altLang="en-US" sz="2900" dirty="0" smtClean="0">
                <a:ea typeface="ＭＳ Ｐゴシック" pitchFamily="34" charset="-128"/>
              </a:rPr>
              <a:t>Observational Learning </a:t>
            </a:r>
          </a:p>
          <a:p>
            <a:pPr lvl="1"/>
            <a:r>
              <a:rPr lang="en-US" altLang="en-US" sz="2900" dirty="0" err="1" smtClean="0">
                <a:ea typeface="ＭＳ Ｐゴシック" pitchFamily="34" charset="-128"/>
              </a:rPr>
              <a:t>Deindividuation</a:t>
            </a:r>
            <a:r>
              <a:rPr lang="en-US" altLang="en-US" sz="2900" dirty="0" smtClean="0">
                <a:ea typeface="ＭＳ Ｐゴシック" pitchFamily="34" charset="-128"/>
              </a:rPr>
              <a:t> </a:t>
            </a:r>
          </a:p>
          <a:p>
            <a:pPr lvl="1"/>
            <a:r>
              <a:rPr lang="en-US" altLang="en-US" sz="2900" dirty="0" smtClean="0">
                <a:ea typeface="ＭＳ Ｐゴシック" pitchFamily="34" charset="-128"/>
              </a:rPr>
              <a:t>One form of copycat violence is copycat suicide.</a:t>
            </a:r>
          </a:p>
          <a:p>
            <a:pPr lvl="1"/>
            <a:r>
              <a:rPr lang="en-US" altLang="en-US" sz="2900" dirty="0" smtClean="0">
                <a:ea typeface="ＭＳ Ｐゴシック" pitchFamily="34" charset="-128"/>
              </a:rPr>
              <a:t>The media spotlight confers a sense of prestige.</a:t>
            </a:r>
          </a:p>
          <a:p>
            <a:pPr marL="107950" indent="0" eaLnBrk="1" hangingPunct="1">
              <a:buFont typeface="Georgia" pitchFamily="18" charset="0"/>
              <a:buNone/>
            </a:pPr>
            <a:endParaRPr lang="en-US" altLang="en-US" dirty="0" smtClean="0">
              <a:ea typeface="ＭＳ Ｐゴシック" pitchFamily="34" charset="-128"/>
            </a:endParaRPr>
          </a:p>
        </p:txBody>
      </p:sp>
    </p:spTree>
    <p:extLst>
      <p:ext uri="{BB962C8B-B14F-4D97-AF65-F5344CB8AC3E}">
        <p14:creationId xmlns:p14="http://schemas.microsoft.com/office/powerpoint/2010/main" val="3450234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altLang="en-US" smtClean="0">
                <a:ea typeface="ＭＳ Ｐゴシック" pitchFamily="34" charset="-128"/>
              </a:rPr>
              <a:t>Culture of Honor</a:t>
            </a:r>
          </a:p>
        </p:txBody>
      </p:sp>
      <p:sp>
        <p:nvSpPr>
          <p:cNvPr id="30722" name="Content Placeholder 2"/>
          <p:cNvSpPr>
            <a:spLocks noGrp="1"/>
          </p:cNvSpPr>
          <p:nvPr>
            <p:ph idx="1"/>
          </p:nvPr>
        </p:nvSpPr>
        <p:spPr/>
        <p:txBody>
          <a:bodyPr/>
          <a:lstStyle/>
          <a:p>
            <a:pPr eaLnBrk="1" hangingPunct="1"/>
            <a:r>
              <a:rPr lang="en-US" altLang="en-US" dirty="0" smtClean="0">
                <a:ea typeface="ＭＳ Ｐゴシック" pitchFamily="34" charset="-128"/>
              </a:rPr>
              <a:t>Develops in </a:t>
            </a:r>
            <a:r>
              <a:rPr lang="en-US" altLang="ja-JP" dirty="0" smtClean="0">
                <a:ea typeface="ＭＳ Ｐゴシック" pitchFamily="34" charset="-128"/>
              </a:rPr>
              <a:t>"lawless" </a:t>
            </a:r>
            <a:r>
              <a:rPr lang="en-US" altLang="ja-JP" dirty="0" smtClean="0">
                <a:ea typeface="ＭＳ Ｐゴシック" pitchFamily="34" charset="-128"/>
              </a:rPr>
              <a:t>societies where authorities cannot provide protection</a:t>
            </a:r>
          </a:p>
          <a:p>
            <a:pPr lvl="1" eaLnBrk="1" hangingPunct="1"/>
            <a:r>
              <a:rPr lang="en-US" altLang="en-US" dirty="0" smtClean="0">
                <a:ea typeface="ＭＳ Ｐゴシック" pitchFamily="34" charset="-128"/>
              </a:rPr>
              <a:t>e.g., more common in ranching-based economy than farming because livestock can be stolen</a:t>
            </a:r>
          </a:p>
          <a:p>
            <a:pPr eaLnBrk="1" hangingPunct="1"/>
            <a:r>
              <a:rPr lang="en-US" altLang="en-US" dirty="0" smtClean="0">
                <a:ea typeface="ＭＳ Ｐゴシック" pitchFamily="34" charset="-128"/>
              </a:rPr>
              <a:t>Honor is the most valued personal quality.</a:t>
            </a:r>
          </a:p>
          <a:p>
            <a:pPr eaLnBrk="1" hangingPunct="1"/>
            <a:r>
              <a:rPr lang="en-US" altLang="en-US" dirty="0" smtClean="0">
                <a:ea typeface="ＭＳ Ｐゴシック" pitchFamily="34" charset="-128"/>
              </a:rPr>
              <a:t>Insults must be met with an aggressive response.</a:t>
            </a:r>
          </a:p>
          <a:p>
            <a:pPr eaLnBrk="1" hangingPunct="1"/>
            <a:r>
              <a:rPr lang="en-US" altLang="en-US" dirty="0" smtClean="0">
                <a:ea typeface="ＭＳ Ｐゴシック" pitchFamily="34" charset="-128"/>
              </a:rPr>
              <a:t>Usually co-occurs with strong norms of politeness</a:t>
            </a:r>
          </a:p>
        </p:txBody>
      </p:sp>
    </p:spTree>
    <p:extLst>
      <p:ext uri="{BB962C8B-B14F-4D97-AF65-F5344CB8AC3E}">
        <p14:creationId xmlns:p14="http://schemas.microsoft.com/office/powerpoint/2010/main" val="15253260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altLang="en-US" dirty="0" smtClean="0">
                <a:ea typeface="ＭＳ Ｐゴシック" pitchFamily="34" charset="-128"/>
              </a:rPr>
              <a:t>Pornography and the </a:t>
            </a:r>
            <a:r>
              <a:rPr lang="en-US" altLang="ja-JP" dirty="0" smtClean="0">
                <a:ea typeface="ＭＳ Ｐゴシック" pitchFamily="34" charset="-128"/>
              </a:rPr>
              <a:t>"Rape Myth"</a:t>
            </a:r>
            <a:endParaRPr lang="en-US" altLang="en-US" dirty="0" smtClean="0">
              <a:ea typeface="ＭＳ Ｐゴシック" pitchFamily="34" charset="-128"/>
            </a:endParaRPr>
          </a:p>
        </p:txBody>
      </p:sp>
      <p:sp>
        <p:nvSpPr>
          <p:cNvPr id="31746" name="Content Placeholder 2"/>
          <p:cNvSpPr>
            <a:spLocks noGrp="1"/>
          </p:cNvSpPr>
          <p:nvPr>
            <p:ph idx="1"/>
          </p:nvPr>
        </p:nvSpPr>
        <p:spPr/>
        <p:txBody>
          <a:bodyPr/>
          <a:lstStyle/>
          <a:p>
            <a:pPr eaLnBrk="1" hangingPunct="1"/>
            <a:r>
              <a:rPr lang="en-US" altLang="en-US" dirty="0" smtClean="0">
                <a:ea typeface="ＭＳ Ｐゴシック" pitchFamily="34" charset="-128"/>
              </a:rPr>
              <a:t>Pornography = sexual material + abuse or degradation</a:t>
            </a:r>
          </a:p>
          <a:p>
            <a:pPr eaLnBrk="1" hangingPunct="1"/>
            <a:r>
              <a:rPr lang="en-US" altLang="en-US" dirty="0" smtClean="0">
                <a:ea typeface="ＭＳ Ｐゴシック" pitchFamily="34" charset="-128"/>
              </a:rPr>
              <a:t>The rape myth is the false belief that women enjoy forcible sex. </a:t>
            </a:r>
          </a:p>
          <a:p>
            <a:pPr eaLnBrk="1" hangingPunct="1"/>
            <a:r>
              <a:rPr lang="en-US" altLang="en-US" dirty="0" smtClean="0">
                <a:ea typeface="ＭＳ Ｐゴシック" pitchFamily="34" charset="-128"/>
              </a:rPr>
              <a:t>Media showing sexual aggression increased male </a:t>
            </a:r>
            <a:r>
              <a:rPr lang="en-US" altLang="en-US" dirty="0" smtClean="0">
                <a:ea typeface="ＭＳ Ｐゴシック" pitchFamily="34" charset="-128"/>
              </a:rPr>
              <a:t>viewers</a:t>
            </a:r>
            <a:r>
              <a:rPr lang="en-US" altLang="ja-JP" dirty="0" smtClean="0">
                <a:ea typeface="ＭＳ Ｐゴシック" pitchFamily="34" charset="-128"/>
              </a:rPr>
              <a:t>' </a:t>
            </a:r>
            <a:r>
              <a:rPr lang="en-US" altLang="ja-JP" dirty="0" smtClean="0">
                <a:ea typeface="ＭＳ Ｐゴシック" pitchFamily="34" charset="-128"/>
              </a:rPr>
              <a:t>endorsement of rape myth.</a:t>
            </a:r>
          </a:p>
          <a:p>
            <a:pPr lvl="1" eaLnBrk="1" hangingPunct="1"/>
            <a:r>
              <a:rPr lang="en-US" altLang="en-US" dirty="0" smtClean="0">
                <a:ea typeface="ＭＳ Ｐゴシック" pitchFamily="34" charset="-128"/>
              </a:rPr>
              <a:t>Media does need to be </a:t>
            </a:r>
            <a:r>
              <a:rPr lang="en-US" altLang="ja-JP" dirty="0" smtClean="0">
                <a:ea typeface="ＭＳ Ｐゴシック" pitchFamily="34" charset="-128"/>
              </a:rPr>
              <a:t>"hardcore" </a:t>
            </a:r>
            <a:r>
              <a:rPr lang="en-US" altLang="ja-JP" dirty="0" smtClean="0">
                <a:ea typeface="ＭＳ Ｐゴシック" pitchFamily="34" charset="-128"/>
              </a:rPr>
              <a:t>to have this effect.</a:t>
            </a:r>
            <a:endParaRPr lang="en-US" altLang="en-US" dirty="0" smtClean="0">
              <a:ea typeface="ＭＳ Ｐゴシック" pitchFamily="34" charset="-128"/>
            </a:endParaRPr>
          </a:p>
        </p:txBody>
      </p:sp>
    </p:spTree>
    <p:extLst>
      <p:ext uri="{BB962C8B-B14F-4D97-AF65-F5344CB8AC3E}">
        <p14:creationId xmlns:p14="http://schemas.microsoft.com/office/powerpoint/2010/main" val="4806184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altLang="en-US" smtClean="0">
                <a:ea typeface="ＭＳ Ｐゴシック" pitchFamily="34" charset="-128"/>
              </a:rPr>
              <a:t>Pornography and Aggression</a:t>
            </a:r>
          </a:p>
        </p:txBody>
      </p:sp>
      <p:sp>
        <p:nvSpPr>
          <p:cNvPr id="32770" name="Content Placeholder 2"/>
          <p:cNvSpPr>
            <a:spLocks noGrp="1"/>
          </p:cNvSpPr>
          <p:nvPr>
            <p:ph idx="1"/>
          </p:nvPr>
        </p:nvSpPr>
        <p:spPr/>
        <p:txBody>
          <a:bodyPr/>
          <a:lstStyle/>
          <a:p>
            <a:pPr eaLnBrk="1" hangingPunct="1"/>
            <a:r>
              <a:rPr lang="en-US" altLang="en-US" smtClean="0">
                <a:ea typeface="ＭＳ Ｐゴシック" pitchFamily="34" charset="-128"/>
              </a:rPr>
              <a:t>In lab studies, exposure to violent pornography increases aggression against a female confederate.</a:t>
            </a:r>
          </a:p>
          <a:p>
            <a:pPr lvl="1" eaLnBrk="1" hangingPunct="1"/>
            <a:r>
              <a:rPr lang="en-US" altLang="en-US" smtClean="0">
                <a:ea typeface="ＭＳ Ｐゴシック" pitchFamily="34" charset="-128"/>
              </a:rPr>
              <a:t>When male subjects had been angered by the confederate</a:t>
            </a:r>
          </a:p>
          <a:p>
            <a:pPr lvl="1" eaLnBrk="1" hangingPunct="1"/>
            <a:r>
              <a:rPr lang="en-US" altLang="en-US" smtClean="0">
                <a:ea typeface="ＭＳ Ｐゴシック" pitchFamily="34" charset="-128"/>
              </a:rPr>
              <a:t>When the pornography contained a message that women enjoy the violence</a:t>
            </a:r>
          </a:p>
          <a:p>
            <a:pPr eaLnBrk="1" hangingPunct="1"/>
            <a:r>
              <a:rPr lang="en-US" altLang="en-US" smtClean="0">
                <a:ea typeface="ＭＳ Ｐゴシック" pitchFamily="34" charset="-128"/>
              </a:rPr>
              <a:t>In correlational studies, the amount of available pornography does not correlate with rape rates.</a:t>
            </a:r>
          </a:p>
        </p:txBody>
      </p:sp>
    </p:spTree>
    <p:extLst>
      <p:ext uri="{BB962C8B-B14F-4D97-AF65-F5344CB8AC3E}">
        <p14:creationId xmlns:p14="http://schemas.microsoft.com/office/powerpoint/2010/main" val="9293525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524000" y="4648200"/>
            <a:ext cx="7620000" cy="685800"/>
          </a:xfrm>
        </p:spPr>
        <p:txBody>
          <a:bodyPr>
            <a:normAutofit fontScale="90000"/>
          </a:bodyPr>
          <a:lstStyle/>
          <a:p>
            <a:pPr>
              <a:tabLst>
                <a:tab pos="1717675" algn="l"/>
              </a:tabLst>
            </a:pPr>
            <a:r>
              <a:rPr lang="en-US" dirty="0" smtClean="0"/>
              <a:t>Figure 11.7	The Effects of Mass Media Exposure on 	Acceptance of Violence Against Women</a:t>
            </a:r>
            <a:endParaRPr lang="en-US" dirty="0"/>
          </a:p>
        </p:txBody>
      </p:sp>
      <p:pic>
        <p:nvPicPr>
          <p:cNvPr id="12" name="Picture Placeholder 11" descr="Malamuth and Check found that men who had watched sexually violent commercial films were more accepting of interpersonal violence against women and were more accepting of the rape myth than men who were not exposed to such violent entertainment." title="The Effects of Mass Media Exposure on Acceptance of Violence Against Women"/>
          <p:cNvPicPr>
            <a:picLocks noGrp="1" noChangeAspect="1"/>
          </p:cNvPicPr>
          <p:nvPr>
            <p:ph type="pic" idx="1"/>
          </p:nvPr>
        </p:nvPicPr>
        <p:blipFill>
          <a:blip r:embed="rId2">
            <a:extLst>
              <a:ext uri="{28A0092B-C50C-407E-A947-70E740481C1C}">
                <a14:useLocalDpi xmlns:a14="http://schemas.microsoft.com/office/drawing/2010/main" val="0"/>
              </a:ext>
            </a:extLst>
          </a:blip>
          <a:srcRect l="548" r="548"/>
          <a:stretch>
            <a:fillRect/>
          </a:stretch>
        </p:blipFill>
        <p:spPr/>
      </p:pic>
    </p:spTree>
    <p:extLst>
      <p:ext uri="{BB962C8B-B14F-4D97-AF65-F5344CB8AC3E}">
        <p14:creationId xmlns:p14="http://schemas.microsoft.com/office/powerpoint/2010/main" val="32706580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descr="Men who had been angered by a female confederate and who had then watched a sexually violent film administered more intense shocks to the female confederate, regardless of the film victim’s own emotional reaction to being raped." title="How Does the Film Victim’s Reaction to Rape Affect Male Viewers’ Subsequent Level of Aggression Toward Women?"/>
          <p:cNvSpPr>
            <a:spLocks noGrp="1"/>
          </p:cNvSpPr>
          <p:nvPr>
            <p:ph type="title"/>
          </p:nvPr>
        </p:nvSpPr>
        <p:spPr>
          <a:xfrm>
            <a:off x="1524000" y="4648200"/>
            <a:ext cx="7620000" cy="685800"/>
          </a:xfrm>
        </p:spPr>
        <p:txBody>
          <a:bodyPr>
            <a:noAutofit/>
          </a:bodyPr>
          <a:lstStyle/>
          <a:p>
            <a:pPr>
              <a:tabLst>
                <a:tab pos="1487488" algn="l"/>
              </a:tabLst>
            </a:pPr>
            <a:r>
              <a:rPr lang="en-US" sz="2200" dirty="0" smtClean="0"/>
              <a:t>Figure 11.8	</a:t>
            </a:r>
            <a:r>
              <a:rPr lang="en-US" sz="2200" dirty="0"/>
              <a:t>How Does the Film Victim’s Reaction to </a:t>
            </a:r>
            <a:r>
              <a:rPr lang="en-US" sz="2200" dirty="0" smtClean="0"/>
              <a:t>Rape </a:t>
            </a:r>
            <a:r>
              <a:rPr lang="en-US" sz="2200" dirty="0"/>
              <a:t>Affect Male Viewers’ Subsequent Level of </a:t>
            </a:r>
            <a:r>
              <a:rPr lang="en-US" sz="2200" dirty="0" smtClean="0"/>
              <a:t>Aggression </a:t>
            </a:r>
            <a:r>
              <a:rPr lang="en-US" sz="2200" dirty="0"/>
              <a:t>Toward Women?</a:t>
            </a:r>
            <a:endParaRPr lang="en-US" sz="2200" dirty="0"/>
          </a:p>
        </p:txBody>
      </p:sp>
      <p:pic>
        <p:nvPicPr>
          <p:cNvPr id="5" name="Picture Placeholder 4" title="Toward Women?"/>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1848960" y="0"/>
            <a:ext cx="7006655" cy="4568952"/>
          </a:xfrm>
        </p:spPr>
      </p:pic>
    </p:spTree>
    <p:extLst>
      <p:ext uri="{BB962C8B-B14F-4D97-AF65-F5344CB8AC3E}">
        <p14:creationId xmlns:p14="http://schemas.microsoft.com/office/powerpoint/2010/main" val="1735441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pPr eaLnBrk="1" hangingPunct="1"/>
            <a:r>
              <a:rPr lang="en-US" altLang="en-US" smtClean="0">
                <a:ea typeface="ＭＳ Ｐゴシック" pitchFamily="34" charset="-128"/>
              </a:rPr>
              <a:t>Aggression Defined</a:t>
            </a:r>
          </a:p>
        </p:txBody>
      </p:sp>
      <p:sp>
        <p:nvSpPr>
          <p:cNvPr id="14338" name="Content Placeholder 2"/>
          <p:cNvSpPr>
            <a:spLocks noGrp="1"/>
          </p:cNvSpPr>
          <p:nvPr>
            <p:ph idx="1"/>
          </p:nvPr>
        </p:nvSpPr>
        <p:spPr/>
        <p:txBody>
          <a:bodyPr/>
          <a:lstStyle/>
          <a:p>
            <a:pPr eaLnBrk="1" hangingPunct="1"/>
            <a:r>
              <a:rPr lang="en-US" altLang="en-US" dirty="0" smtClean="0">
                <a:ea typeface="ＭＳ Ｐゴシック" pitchFamily="34" charset="-128"/>
              </a:rPr>
              <a:t>Any form of behavior intended to harm someone or something</a:t>
            </a:r>
          </a:p>
          <a:p>
            <a:pPr lvl="1" eaLnBrk="1" hangingPunct="1"/>
            <a:r>
              <a:rPr lang="en-US" altLang="en-US" dirty="0" smtClean="0">
                <a:ea typeface="ＭＳ Ｐゴシック" pitchFamily="34" charset="-128"/>
              </a:rPr>
              <a:t>Intent is hard to verify, but important to the definition.</a:t>
            </a:r>
          </a:p>
          <a:p>
            <a:pPr lvl="1" eaLnBrk="1" hangingPunct="1"/>
            <a:r>
              <a:rPr lang="en-US" altLang="en-US" dirty="0" smtClean="0">
                <a:ea typeface="ＭＳ Ｐゴシック" pitchFamily="34" charset="-128"/>
              </a:rPr>
              <a:t>Acts intended to harm </a:t>
            </a:r>
            <a:r>
              <a:rPr lang="en-US" altLang="en-US" dirty="0" smtClean="0">
                <a:ea typeface="ＭＳ Ｐゴシック" pitchFamily="34" charset="-128"/>
              </a:rPr>
              <a:t>one</a:t>
            </a:r>
            <a:r>
              <a:rPr lang="en-US" altLang="ja-JP" dirty="0" smtClean="0">
                <a:ea typeface="ＭＳ Ｐゴシック" pitchFamily="34" charset="-128"/>
              </a:rPr>
              <a:t>'s </a:t>
            </a:r>
            <a:r>
              <a:rPr lang="en-US" altLang="ja-JP" dirty="0" smtClean="0">
                <a:ea typeface="ＭＳ Ｐゴシック" pitchFamily="34" charset="-128"/>
              </a:rPr>
              <a:t>self are aggressive.</a:t>
            </a:r>
          </a:p>
          <a:p>
            <a:pPr eaLnBrk="1" hangingPunct="1"/>
            <a:r>
              <a:rPr lang="en-US" altLang="en-US" dirty="0" smtClean="0">
                <a:ea typeface="ＭＳ Ｐゴシック" pitchFamily="34" charset="-128"/>
              </a:rPr>
              <a:t>Assertiveness (the ability to assert your rights) is not aggression.</a:t>
            </a:r>
          </a:p>
          <a:p>
            <a:pPr lvl="1" eaLnBrk="1" hangingPunct="1"/>
            <a:r>
              <a:rPr lang="en-US" altLang="en-US" dirty="0" smtClean="0">
                <a:ea typeface="ＭＳ Ｐゴシック" pitchFamily="34" charset="-128"/>
              </a:rPr>
              <a:t>No harm or violation of </a:t>
            </a:r>
            <a:r>
              <a:rPr lang="en-US" altLang="en-US" dirty="0" smtClean="0">
                <a:ea typeface="ＭＳ Ｐゴシック" pitchFamily="34" charset="-128"/>
              </a:rPr>
              <a:t>others</a:t>
            </a:r>
            <a:r>
              <a:rPr lang="en-US" altLang="ja-JP" dirty="0" smtClean="0">
                <a:ea typeface="ＭＳ Ｐゴシック" pitchFamily="34" charset="-128"/>
              </a:rPr>
              <a:t>' </a:t>
            </a:r>
            <a:r>
              <a:rPr lang="en-US" altLang="ja-JP" dirty="0" smtClean="0">
                <a:ea typeface="ＭＳ Ｐゴシック" pitchFamily="34" charset="-128"/>
              </a:rPr>
              <a:t>rights</a:t>
            </a:r>
            <a:endParaRPr lang="en-US" altLang="en-US" dirty="0" smtClean="0">
              <a:ea typeface="ＭＳ Ｐゴシック" pitchFamily="34" charset="-128"/>
            </a:endParaRPr>
          </a:p>
        </p:txBody>
      </p:sp>
    </p:spTree>
    <p:extLst>
      <p:ext uri="{BB962C8B-B14F-4D97-AF65-F5344CB8AC3E}">
        <p14:creationId xmlns:p14="http://schemas.microsoft.com/office/powerpoint/2010/main" val="40059673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altLang="en-US" smtClean="0">
                <a:ea typeface="ＭＳ Ｐゴシック" pitchFamily="34" charset="-128"/>
              </a:rPr>
              <a:t>Acquaintance Rape</a:t>
            </a:r>
          </a:p>
        </p:txBody>
      </p:sp>
      <p:sp>
        <p:nvSpPr>
          <p:cNvPr id="33794" name="Content Placeholder 2"/>
          <p:cNvSpPr>
            <a:spLocks noGrp="1"/>
          </p:cNvSpPr>
          <p:nvPr>
            <p:ph idx="1"/>
          </p:nvPr>
        </p:nvSpPr>
        <p:spPr/>
        <p:txBody>
          <a:bodyPr/>
          <a:lstStyle/>
          <a:p>
            <a:pPr eaLnBrk="1" hangingPunct="1"/>
            <a:r>
              <a:rPr lang="en-US" altLang="en-US" smtClean="0">
                <a:ea typeface="ＭＳ Ｐゴシック" pitchFamily="34" charset="-128"/>
              </a:rPr>
              <a:t>On college campuses, 85% of sexual assaults are committed by an acquaintance.</a:t>
            </a:r>
          </a:p>
          <a:p>
            <a:pPr eaLnBrk="1" hangingPunct="1"/>
            <a:r>
              <a:rPr lang="en-US" altLang="en-US" smtClean="0">
                <a:ea typeface="ＭＳ Ｐゴシック" pitchFamily="34" charset="-128"/>
              </a:rPr>
              <a:t>Sexual scripts that make date rape more likely:</a:t>
            </a:r>
          </a:p>
          <a:p>
            <a:pPr lvl="1" eaLnBrk="1" hangingPunct="1"/>
            <a:r>
              <a:rPr lang="en-US" altLang="en-US" smtClean="0">
                <a:ea typeface="ＭＳ Ｐゴシック" pitchFamily="34" charset="-128"/>
              </a:rPr>
              <a:t>Resistant female role</a:t>
            </a:r>
          </a:p>
          <a:p>
            <a:pPr lvl="1" eaLnBrk="1" hangingPunct="1"/>
            <a:r>
              <a:rPr lang="en-US" altLang="en-US" smtClean="0">
                <a:ea typeface="ＭＳ Ｐゴシック" pitchFamily="34" charset="-128"/>
              </a:rPr>
              <a:t>Predator male role</a:t>
            </a:r>
          </a:p>
          <a:p>
            <a:pPr eaLnBrk="1" hangingPunct="1"/>
            <a:r>
              <a:rPr lang="en-US" altLang="en-US" smtClean="0">
                <a:ea typeface="ＭＳ Ｐゴシック" pitchFamily="34" charset="-128"/>
              </a:rPr>
              <a:t>Sexual dominance is a more important motive than sexual gratification.</a:t>
            </a:r>
          </a:p>
        </p:txBody>
      </p:sp>
    </p:spTree>
    <p:extLst>
      <p:ext uri="{BB962C8B-B14F-4D97-AF65-F5344CB8AC3E}">
        <p14:creationId xmlns:p14="http://schemas.microsoft.com/office/powerpoint/2010/main" val="53792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r>
              <a:rPr lang="en-US" altLang="en-US" smtClean="0">
                <a:ea typeface="ＭＳ Ｐゴシック" pitchFamily="34" charset="-128"/>
              </a:rPr>
              <a:t>Punishing Aggression</a:t>
            </a:r>
          </a:p>
        </p:txBody>
      </p:sp>
      <p:sp>
        <p:nvSpPr>
          <p:cNvPr id="34818" name="Content Placeholder 2"/>
          <p:cNvSpPr>
            <a:spLocks noGrp="1"/>
          </p:cNvSpPr>
          <p:nvPr>
            <p:ph idx="1"/>
          </p:nvPr>
        </p:nvSpPr>
        <p:spPr/>
        <p:txBody>
          <a:bodyPr/>
          <a:lstStyle/>
          <a:p>
            <a:pPr eaLnBrk="1" hangingPunct="1"/>
            <a:r>
              <a:rPr lang="en-US" altLang="en-US" smtClean="0">
                <a:ea typeface="ＭＳ Ｐゴシック" pitchFamily="34" charset="-128"/>
              </a:rPr>
              <a:t>Punishment can reduce aggression when it is:</a:t>
            </a:r>
          </a:p>
          <a:p>
            <a:pPr lvl="1" eaLnBrk="1" hangingPunct="1"/>
            <a:r>
              <a:rPr lang="en-US" altLang="en-US" smtClean="0">
                <a:ea typeface="ＭＳ Ｐゴシック" pitchFamily="34" charset="-128"/>
              </a:rPr>
              <a:t>Prompt</a:t>
            </a:r>
          </a:p>
          <a:p>
            <a:pPr lvl="1" eaLnBrk="1" hangingPunct="1"/>
            <a:r>
              <a:rPr lang="en-US" altLang="en-US" smtClean="0">
                <a:ea typeface="ＭＳ Ｐゴシック" pitchFamily="34" charset="-128"/>
              </a:rPr>
              <a:t>Relatively strong</a:t>
            </a:r>
          </a:p>
          <a:p>
            <a:pPr lvl="1" eaLnBrk="1" hangingPunct="1"/>
            <a:r>
              <a:rPr lang="en-US" altLang="en-US" smtClean="0">
                <a:ea typeface="ＭＳ Ｐゴシック" pitchFamily="34" charset="-128"/>
              </a:rPr>
              <a:t>Consistently applied</a:t>
            </a:r>
          </a:p>
          <a:p>
            <a:pPr eaLnBrk="1" hangingPunct="1"/>
            <a:r>
              <a:rPr lang="en-US" altLang="en-US" smtClean="0">
                <a:ea typeface="ＭＳ Ｐゴシック" pitchFamily="34" charset="-128"/>
              </a:rPr>
              <a:t>Even under these circumstances, punishment may be ineffective</a:t>
            </a:r>
          </a:p>
          <a:p>
            <a:pPr lvl="1" eaLnBrk="1" hangingPunct="1"/>
            <a:r>
              <a:rPr lang="en-US" altLang="en-US" smtClean="0">
                <a:ea typeface="ＭＳ Ｐゴシック" pitchFamily="34" charset="-128"/>
              </a:rPr>
              <a:t>May produce more anger</a:t>
            </a:r>
          </a:p>
          <a:p>
            <a:pPr lvl="1" eaLnBrk="1" hangingPunct="1"/>
            <a:r>
              <a:rPr lang="en-US" altLang="en-US" smtClean="0">
                <a:ea typeface="ＭＳ Ｐゴシック" pitchFamily="34" charset="-128"/>
              </a:rPr>
              <a:t>May model violent behavior</a:t>
            </a:r>
          </a:p>
        </p:txBody>
      </p:sp>
    </p:spTree>
    <p:extLst>
      <p:ext uri="{BB962C8B-B14F-4D97-AF65-F5344CB8AC3E}">
        <p14:creationId xmlns:p14="http://schemas.microsoft.com/office/powerpoint/2010/main" val="6526599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eaLnBrk="1" hangingPunct="1"/>
            <a:r>
              <a:rPr lang="en-US" altLang="en-US" smtClean="0">
                <a:ea typeface="ＭＳ Ｐゴシック" pitchFamily="34" charset="-128"/>
              </a:rPr>
              <a:t>Other Ways to Reduce Aggression</a:t>
            </a:r>
          </a:p>
        </p:txBody>
      </p:sp>
      <p:sp>
        <p:nvSpPr>
          <p:cNvPr id="35842" name="Content Placeholder 2"/>
          <p:cNvSpPr>
            <a:spLocks noGrp="1"/>
          </p:cNvSpPr>
          <p:nvPr>
            <p:ph idx="1"/>
          </p:nvPr>
        </p:nvSpPr>
        <p:spPr/>
        <p:txBody>
          <a:bodyPr>
            <a:normAutofit lnSpcReduction="10000"/>
          </a:bodyPr>
          <a:lstStyle/>
          <a:p>
            <a:pPr eaLnBrk="1" hangingPunct="1"/>
            <a:r>
              <a:rPr lang="en-US" altLang="en-US" dirty="0" smtClean="0">
                <a:ea typeface="ＭＳ Ｐゴシック" pitchFamily="34" charset="-128"/>
              </a:rPr>
              <a:t>Induce incompatible responses (e.g., laughter)</a:t>
            </a:r>
          </a:p>
          <a:p>
            <a:pPr eaLnBrk="1" hangingPunct="1"/>
            <a:r>
              <a:rPr lang="en-US" altLang="en-US" dirty="0" smtClean="0">
                <a:ea typeface="ＭＳ Ｐゴシック" pitchFamily="34" charset="-128"/>
              </a:rPr>
              <a:t>Model nonaggressive behavior</a:t>
            </a:r>
          </a:p>
          <a:p>
            <a:pPr eaLnBrk="1" hangingPunct="1"/>
            <a:r>
              <a:rPr lang="en-US" altLang="en-US" dirty="0" smtClean="0">
                <a:ea typeface="ＭＳ Ｐゴシック" pitchFamily="34" charset="-128"/>
              </a:rPr>
              <a:t>Internalize anti-aggression beliefs</a:t>
            </a:r>
          </a:p>
          <a:p>
            <a:pPr eaLnBrk="1" hangingPunct="1"/>
            <a:r>
              <a:rPr lang="en-US" altLang="en-US" dirty="0" smtClean="0">
                <a:ea typeface="ＭＳ Ｐゴシック" pitchFamily="34" charset="-128"/>
              </a:rPr>
              <a:t>Offer apologies</a:t>
            </a:r>
          </a:p>
          <a:p>
            <a:pPr eaLnBrk="1" hangingPunct="1"/>
            <a:r>
              <a:rPr lang="en-US" altLang="en-US" dirty="0" smtClean="0">
                <a:ea typeface="ＭＳ Ｐゴシック" pitchFamily="34" charset="-128"/>
              </a:rPr>
              <a:t>Improve social skills</a:t>
            </a:r>
          </a:p>
          <a:p>
            <a:pPr lvl="1" eaLnBrk="1" hangingPunct="1"/>
            <a:r>
              <a:rPr lang="en-US" altLang="en-US" dirty="0" smtClean="0">
                <a:ea typeface="ＭＳ Ｐゴシック" pitchFamily="34" charset="-128"/>
              </a:rPr>
              <a:t>Negotiation</a:t>
            </a:r>
          </a:p>
          <a:p>
            <a:pPr lvl="1" eaLnBrk="1" hangingPunct="1"/>
            <a:r>
              <a:rPr lang="en-US" altLang="en-US" dirty="0" smtClean="0">
                <a:ea typeface="ＭＳ Ｐゴシック" pitchFamily="34" charset="-128"/>
              </a:rPr>
              <a:t>Conflict resolution</a:t>
            </a:r>
          </a:p>
          <a:p>
            <a:pPr lvl="1" eaLnBrk="1" hangingPunct="1"/>
            <a:r>
              <a:rPr lang="en-US" altLang="en-US" dirty="0" smtClean="0">
                <a:ea typeface="ＭＳ Ｐゴシック" pitchFamily="34" charset="-128"/>
              </a:rPr>
              <a:t>Cooperative problem solving</a:t>
            </a:r>
          </a:p>
          <a:p>
            <a:pPr eaLnBrk="1" hangingPunct="1"/>
            <a:r>
              <a:rPr lang="en-US" altLang="en-US" dirty="0" smtClean="0">
                <a:ea typeface="ＭＳ Ｐゴシック" pitchFamily="34" charset="-128"/>
              </a:rPr>
              <a:t>Reduce exposure to violent media</a:t>
            </a:r>
          </a:p>
        </p:txBody>
      </p:sp>
    </p:spTree>
    <p:extLst>
      <p:ext uri="{BB962C8B-B14F-4D97-AF65-F5344CB8AC3E}">
        <p14:creationId xmlns:p14="http://schemas.microsoft.com/office/powerpoint/2010/main" val="3739696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en-US" altLang="en-US" smtClean="0">
                <a:ea typeface="ＭＳ Ｐゴシック" pitchFamily="34" charset="-128"/>
              </a:rPr>
              <a:t>Instrumental Aggression</a:t>
            </a:r>
          </a:p>
        </p:txBody>
      </p:sp>
      <p:sp>
        <p:nvSpPr>
          <p:cNvPr id="15362" name="Content Placeholder 2"/>
          <p:cNvSpPr>
            <a:spLocks noGrp="1"/>
          </p:cNvSpPr>
          <p:nvPr>
            <p:ph idx="1"/>
          </p:nvPr>
        </p:nvSpPr>
        <p:spPr/>
        <p:txBody>
          <a:bodyPr/>
          <a:lstStyle/>
          <a:p>
            <a:pPr eaLnBrk="1" hangingPunct="1"/>
            <a:r>
              <a:rPr lang="en-US" altLang="en-US" dirty="0" smtClean="0">
                <a:ea typeface="ＭＳ Ｐゴシック" pitchFamily="34" charset="-128"/>
              </a:rPr>
              <a:t>Also known as </a:t>
            </a:r>
            <a:r>
              <a:rPr lang="en-US" altLang="en-US" i="1" dirty="0" smtClean="0">
                <a:ea typeface="ＭＳ Ｐゴシック" pitchFamily="34" charset="-128"/>
              </a:rPr>
              <a:t>proactive aggression</a:t>
            </a:r>
            <a:endParaRPr lang="en-US" altLang="en-US" dirty="0" smtClean="0">
              <a:ea typeface="ＭＳ Ｐゴシック" pitchFamily="34" charset="-128"/>
            </a:endParaRPr>
          </a:p>
          <a:p>
            <a:pPr eaLnBrk="1" hangingPunct="1"/>
            <a:r>
              <a:rPr lang="en-US" altLang="en-US" dirty="0" smtClean="0">
                <a:ea typeface="ＭＳ Ｐゴシック" pitchFamily="34" charset="-128"/>
              </a:rPr>
              <a:t>Aggression as a means to an end</a:t>
            </a:r>
          </a:p>
          <a:p>
            <a:pPr eaLnBrk="1" hangingPunct="1"/>
            <a:r>
              <a:rPr lang="en-US" altLang="en-US" dirty="0" smtClean="0">
                <a:ea typeface="ＭＳ Ｐゴシック" pitchFamily="34" charset="-128"/>
              </a:rPr>
              <a:t>Generally a </a:t>
            </a:r>
            <a:r>
              <a:rPr lang="en-US" altLang="ja-JP" dirty="0" smtClean="0">
                <a:ea typeface="ＭＳ Ｐゴシック" pitchFamily="34" charset="-128"/>
              </a:rPr>
              <a:t>"cool" </a:t>
            </a:r>
            <a:r>
              <a:rPr lang="en-US" altLang="ja-JP" dirty="0" smtClean="0">
                <a:ea typeface="ＭＳ Ｐゴシック" pitchFamily="34" charset="-128"/>
              </a:rPr>
              <a:t>or rational decision</a:t>
            </a:r>
          </a:p>
          <a:p>
            <a:pPr eaLnBrk="1" hangingPunct="1"/>
            <a:r>
              <a:rPr lang="en-US" altLang="en-US" dirty="0" smtClean="0">
                <a:ea typeface="ＭＳ Ｐゴシック" pitchFamily="34" charset="-128"/>
              </a:rPr>
              <a:t>Includes aggression carried out to avoid punishment</a:t>
            </a:r>
          </a:p>
          <a:p>
            <a:pPr eaLnBrk="1" hangingPunct="1"/>
            <a:r>
              <a:rPr lang="en-US" altLang="en-US" dirty="0" smtClean="0">
                <a:ea typeface="ＭＳ Ｐゴシック" pitchFamily="34" charset="-128"/>
              </a:rPr>
              <a:t>Most bullies fit into this category.</a:t>
            </a:r>
          </a:p>
        </p:txBody>
      </p:sp>
    </p:spTree>
    <p:extLst>
      <p:ext uri="{BB962C8B-B14F-4D97-AF65-F5344CB8AC3E}">
        <p14:creationId xmlns:p14="http://schemas.microsoft.com/office/powerpoint/2010/main" val="416765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altLang="en-US" smtClean="0">
                <a:ea typeface="ＭＳ Ｐゴシック" pitchFamily="34" charset="-128"/>
              </a:rPr>
              <a:t>Hostile Aggression</a:t>
            </a:r>
          </a:p>
        </p:txBody>
      </p:sp>
      <p:sp>
        <p:nvSpPr>
          <p:cNvPr id="16386" name="Content Placeholder 2"/>
          <p:cNvSpPr>
            <a:spLocks noGrp="1"/>
          </p:cNvSpPr>
          <p:nvPr>
            <p:ph idx="1"/>
          </p:nvPr>
        </p:nvSpPr>
        <p:spPr/>
        <p:txBody>
          <a:bodyPr/>
          <a:lstStyle/>
          <a:p>
            <a:pPr eaLnBrk="1" hangingPunct="1"/>
            <a:r>
              <a:rPr lang="en-US" altLang="en-US" dirty="0" smtClean="0">
                <a:ea typeface="ＭＳ Ｐゴシック" pitchFamily="34" charset="-128"/>
              </a:rPr>
              <a:t>Also known as </a:t>
            </a:r>
            <a:r>
              <a:rPr lang="en-US" altLang="en-US" i="1" dirty="0" smtClean="0">
                <a:ea typeface="ＭＳ Ｐゴシック" pitchFamily="34" charset="-128"/>
              </a:rPr>
              <a:t>reactive aggression</a:t>
            </a:r>
            <a:endParaRPr lang="en-US" altLang="en-US" dirty="0" smtClean="0">
              <a:ea typeface="ＭＳ Ｐゴシック" pitchFamily="34" charset="-128"/>
            </a:endParaRPr>
          </a:p>
          <a:p>
            <a:pPr eaLnBrk="1" hangingPunct="1"/>
            <a:r>
              <a:rPr lang="en-US" altLang="en-US" dirty="0" smtClean="0">
                <a:ea typeface="ＭＳ Ｐゴシック" pitchFamily="34" charset="-128"/>
              </a:rPr>
              <a:t>Triggered by anger</a:t>
            </a:r>
          </a:p>
          <a:p>
            <a:pPr lvl="1" eaLnBrk="1" hangingPunct="1"/>
            <a:r>
              <a:rPr lang="en-US" altLang="en-US" dirty="0" smtClean="0">
                <a:ea typeface="ＭＳ Ｐゴシック" pitchFamily="34" charset="-128"/>
              </a:rPr>
              <a:t>No other goal than to cause pain or damage</a:t>
            </a:r>
          </a:p>
          <a:p>
            <a:pPr eaLnBrk="1" hangingPunct="1"/>
            <a:r>
              <a:rPr lang="en-US" altLang="en-US" dirty="0" smtClean="0">
                <a:ea typeface="ＭＳ Ｐゴシック" pitchFamily="34" charset="-128"/>
              </a:rPr>
              <a:t>Generally impulsive; </a:t>
            </a:r>
            <a:r>
              <a:rPr lang="en-US" altLang="ja-JP" dirty="0" smtClean="0">
                <a:ea typeface="ＭＳ Ｐゴシック" pitchFamily="34" charset="-128"/>
              </a:rPr>
              <a:t>"hot"</a:t>
            </a:r>
            <a:endParaRPr lang="en-US" altLang="ja-JP" dirty="0" smtClean="0">
              <a:ea typeface="ＭＳ Ｐゴシック" pitchFamily="34" charset="-128"/>
            </a:endParaRPr>
          </a:p>
          <a:p>
            <a:pPr eaLnBrk="1" hangingPunct="1"/>
            <a:r>
              <a:rPr lang="en-US" altLang="en-US" dirty="0" smtClean="0">
                <a:ea typeface="ＭＳ Ｐゴシック" pitchFamily="34" charset="-128"/>
              </a:rPr>
              <a:t>Sarcastic humor is a kind of hostile aggression.</a:t>
            </a:r>
          </a:p>
        </p:txBody>
      </p:sp>
    </p:spTree>
    <p:extLst>
      <p:ext uri="{BB962C8B-B14F-4D97-AF65-F5344CB8AC3E}">
        <p14:creationId xmlns:p14="http://schemas.microsoft.com/office/powerpoint/2010/main" val="3721933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altLang="en-US" smtClean="0">
                <a:ea typeface="ＭＳ Ｐゴシック" pitchFamily="34" charset="-128"/>
              </a:rPr>
              <a:t>Gender and Aggression</a:t>
            </a:r>
          </a:p>
        </p:txBody>
      </p:sp>
      <p:sp>
        <p:nvSpPr>
          <p:cNvPr id="17410" name="Content Placeholder 2"/>
          <p:cNvSpPr>
            <a:spLocks noGrp="1"/>
          </p:cNvSpPr>
          <p:nvPr>
            <p:ph idx="1"/>
          </p:nvPr>
        </p:nvSpPr>
        <p:spPr/>
        <p:txBody>
          <a:bodyPr/>
          <a:lstStyle/>
          <a:p>
            <a:pPr eaLnBrk="1" hangingPunct="1"/>
            <a:r>
              <a:rPr lang="en-US" altLang="en-US" smtClean="0">
                <a:ea typeface="ＭＳ Ｐゴシック" pitchFamily="34" charset="-128"/>
              </a:rPr>
              <a:t>Men engage in more physical aggression than women.</a:t>
            </a:r>
          </a:p>
          <a:p>
            <a:pPr lvl="1" eaLnBrk="1" hangingPunct="1"/>
            <a:r>
              <a:rPr lang="en-US" altLang="en-US" smtClean="0">
                <a:ea typeface="ＭＳ Ｐゴシック" pitchFamily="34" charset="-128"/>
              </a:rPr>
              <a:t>Women view physical aggression as a loss of self-control.</a:t>
            </a:r>
          </a:p>
          <a:p>
            <a:pPr lvl="1" eaLnBrk="1" hangingPunct="1"/>
            <a:r>
              <a:rPr lang="en-US" altLang="en-US" smtClean="0">
                <a:ea typeface="ＭＳ Ｐゴシック" pitchFamily="34" charset="-128"/>
              </a:rPr>
              <a:t>Men view physical aggression as exerting control.</a:t>
            </a:r>
          </a:p>
          <a:p>
            <a:pPr eaLnBrk="1" hangingPunct="1"/>
            <a:r>
              <a:rPr lang="en-US" altLang="en-US" smtClean="0">
                <a:ea typeface="ＭＳ Ｐゴシック" pitchFamily="34" charset="-128"/>
              </a:rPr>
              <a:t>There are few gender differences in verbal aggression.</a:t>
            </a:r>
          </a:p>
          <a:p>
            <a:pPr eaLnBrk="1" hangingPunct="1"/>
            <a:r>
              <a:rPr lang="en-US" altLang="en-US" smtClean="0">
                <a:ea typeface="ＭＳ Ｐゴシック" pitchFamily="34" charset="-128"/>
              </a:rPr>
              <a:t>Women are more likely to use indirect than direct aggression.</a:t>
            </a:r>
          </a:p>
        </p:txBody>
      </p:sp>
    </p:spTree>
    <p:extLst>
      <p:ext uri="{BB962C8B-B14F-4D97-AF65-F5344CB8AC3E}">
        <p14:creationId xmlns:p14="http://schemas.microsoft.com/office/powerpoint/2010/main" val="3864228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4648200"/>
            <a:ext cx="7620000" cy="685800"/>
          </a:xfrm>
        </p:spPr>
        <p:txBody>
          <a:bodyPr>
            <a:normAutofit/>
          </a:bodyPr>
          <a:lstStyle/>
          <a:p>
            <a:pPr>
              <a:tabLst>
                <a:tab pos="1717675" algn="l"/>
              </a:tabLst>
            </a:pPr>
            <a:r>
              <a:rPr lang="en-US" sz="2400" dirty="0" smtClean="0"/>
              <a:t>Figure 11.1	</a:t>
            </a:r>
            <a:r>
              <a:rPr lang="en-US" sz="2400" dirty="0"/>
              <a:t>Gender Comparisons in Aggressive Strategies</a:t>
            </a:r>
            <a:endParaRPr lang="en-US" sz="2400" dirty="0"/>
          </a:p>
        </p:txBody>
      </p:sp>
      <p:pic>
        <p:nvPicPr>
          <p:cNvPr id="7" name="Picture Placeholder 6" descr="In a study of the aggressive styles used by adolescents in Finland, Björkqvist and his colleagues found that verbal aggression (for example, yelling, insulting, name-calling) is the most used by both boys and girls. Boys display more physical aggression (hitting, kicking, shoving), whereas girls utilize more indirect forms of aggression (gossiping, writing nasty notes about another, telling bad or false stories)." title="Gender Comparisons in Aggressive Strategies"/>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1582499" y="0"/>
            <a:ext cx="7539578" cy="4568952"/>
          </a:xfrm>
        </p:spPr>
      </p:pic>
    </p:spTree>
    <p:extLst>
      <p:ext uri="{BB962C8B-B14F-4D97-AF65-F5344CB8AC3E}">
        <p14:creationId xmlns:p14="http://schemas.microsoft.com/office/powerpoint/2010/main" val="1270697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altLang="en-US" smtClean="0">
                <a:ea typeface="ＭＳ Ｐゴシック" pitchFamily="34" charset="-128"/>
              </a:rPr>
              <a:t>Personality and Aggression</a:t>
            </a:r>
          </a:p>
        </p:txBody>
      </p:sp>
      <p:sp>
        <p:nvSpPr>
          <p:cNvPr id="18434" name="Content Placeholder 2"/>
          <p:cNvSpPr>
            <a:spLocks noGrp="1"/>
          </p:cNvSpPr>
          <p:nvPr>
            <p:ph idx="1"/>
          </p:nvPr>
        </p:nvSpPr>
        <p:spPr/>
        <p:txBody>
          <a:bodyPr/>
          <a:lstStyle/>
          <a:p>
            <a:pPr eaLnBrk="1" hangingPunct="1"/>
            <a:r>
              <a:rPr lang="en-US" altLang="en-US" smtClean="0">
                <a:ea typeface="ＭＳ Ｐゴシック" pitchFamily="34" charset="-128"/>
              </a:rPr>
              <a:t>Three traits associated with aggression:</a:t>
            </a:r>
          </a:p>
          <a:p>
            <a:pPr lvl="1" eaLnBrk="1" hangingPunct="1"/>
            <a:r>
              <a:rPr lang="en-US" altLang="en-US" smtClean="0">
                <a:ea typeface="ＭＳ Ｐゴシック" pitchFamily="34" charset="-128"/>
              </a:rPr>
              <a:t>Irritability</a:t>
            </a:r>
          </a:p>
          <a:p>
            <a:pPr lvl="1" eaLnBrk="1" hangingPunct="1"/>
            <a:r>
              <a:rPr lang="en-US" altLang="en-US" smtClean="0">
                <a:ea typeface="ＭＳ Ｐゴシック" pitchFamily="34" charset="-128"/>
              </a:rPr>
              <a:t>Rumination</a:t>
            </a:r>
          </a:p>
          <a:p>
            <a:pPr lvl="1" eaLnBrk="1" hangingPunct="1"/>
            <a:r>
              <a:rPr lang="en-US" altLang="en-US" smtClean="0">
                <a:ea typeface="ＭＳ Ｐゴシック" pitchFamily="34" charset="-128"/>
              </a:rPr>
              <a:t>Emotional susceptibility</a:t>
            </a:r>
          </a:p>
          <a:p>
            <a:pPr eaLnBrk="1" hangingPunct="1"/>
            <a:r>
              <a:rPr lang="en-US" altLang="en-US" smtClean="0">
                <a:ea typeface="ＭＳ Ｐゴシック" pitchFamily="34" charset="-128"/>
              </a:rPr>
              <a:t>Unstable high self-esteem can produce aggressive responses.</a:t>
            </a:r>
          </a:p>
          <a:p>
            <a:pPr eaLnBrk="1" hangingPunct="1"/>
            <a:r>
              <a:rPr lang="en-US" altLang="en-US" smtClean="0">
                <a:ea typeface="ＭＳ Ｐゴシック" pitchFamily="34" charset="-128"/>
              </a:rPr>
              <a:t>Aggression-prone individuals focus on immediate not long-term consequences.</a:t>
            </a:r>
          </a:p>
        </p:txBody>
      </p:sp>
    </p:spTree>
    <p:extLst>
      <p:ext uri="{BB962C8B-B14F-4D97-AF65-F5344CB8AC3E}">
        <p14:creationId xmlns:p14="http://schemas.microsoft.com/office/powerpoint/2010/main" val="728296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altLang="en-US" smtClean="0">
                <a:ea typeface="ＭＳ Ｐゴシック" pitchFamily="34" charset="-128"/>
              </a:rPr>
              <a:t>Intergroup Aggression</a:t>
            </a:r>
          </a:p>
        </p:txBody>
      </p:sp>
      <p:sp>
        <p:nvSpPr>
          <p:cNvPr id="19458" name="Content Placeholder 2"/>
          <p:cNvSpPr>
            <a:spLocks noGrp="1"/>
          </p:cNvSpPr>
          <p:nvPr>
            <p:ph idx="1"/>
          </p:nvPr>
        </p:nvSpPr>
        <p:spPr/>
        <p:txBody>
          <a:bodyPr/>
          <a:lstStyle/>
          <a:p>
            <a:pPr eaLnBrk="1" hangingPunct="1"/>
            <a:r>
              <a:rPr lang="en-US" altLang="en-US" smtClean="0">
                <a:ea typeface="ＭＳ Ｐゴシック" pitchFamily="34" charset="-128"/>
              </a:rPr>
              <a:t>Often more severe than interpersonal aggression</a:t>
            </a:r>
          </a:p>
          <a:p>
            <a:pPr eaLnBrk="1" hangingPunct="1"/>
            <a:r>
              <a:rPr lang="en-US" altLang="en-US" smtClean="0">
                <a:ea typeface="ＭＳ Ｐゴシック" pitchFamily="34" charset="-128"/>
              </a:rPr>
              <a:t>Reasons</a:t>
            </a:r>
          </a:p>
          <a:p>
            <a:pPr lvl="1" eaLnBrk="1" hangingPunct="1"/>
            <a:r>
              <a:rPr lang="en-US" altLang="en-US" smtClean="0">
                <a:ea typeface="ＭＳ Ｐゴシック" pitchFamily="34" charset="-128"/>
              </a:rPr>
              <a:t>Realistic group conflict escalates hostility.</a:t>
            </a:r>
          </a:p>
          <a:p>
            <a:pPr lvl="1" eaLnBrk="1" hangingPunct="1"/>
            <a:r>
              <a:rPr lang="en-US" altLang="en-US" smtClean="0">
                <a:ea typeface="ＭＳ Ｐゴシック" pitchFamily="34" charset="-128"/>
              </a:rPr>
              <a:t>Groups delegitimize members of other groups.</a:t>
            </a:r>
          </a:p>
          <a:p>
            <a:pPr lvl="1" eaLnBrk="1" hangingPunct="1"/>
            <a:r>
              <a:rPr lang="en-US" altLang="en-US" smtClean="0">
                <a:ea typeface="ＭＳ Ｐゴシック" pitchFamily="34" charset="-128"/>
              </a:rPr>
              <a:t>Group polarization causes extreme views and behavior.</a:t>
            </a:r>
          </a:p>
          <a:p>
            <a:pPr eaLnBrk="1" hangingPunct="1"/>
            <a:r>
              <a:rPr lang="en-US" altLang="en-US" smtClean="0">
                <a:ea typeface="ＭＳ Ｐゴシック" pitchFamily="34" charset="-128"/>
              </a:rPr>
              <a:t>Collective aggression has negative consequences for the aggressor nation as well as for the victims.</a:t>
            </a:r>
          </a:p>
        </p:txBody>
      </p:sp>
    </p:spTree>
    <p:extLst>
      <p:ext uri="{BB962C8B-B14F-4D97-AF65-F5344CB8AC3E}">
        <p14:creationId xmlns:p14="http://schemas.microsoft.com/office/powerpoint/2010/main" val="189882994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ocPsych7e_PP_Templat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SocPsych7e_PP_Template</Template>
  <TotalTime>152</TotalTime>
  <Words>1082</Words>
  <Application>Microsoft Office PowerPoint</Application>
  <PresentationFormat>On-screen Show (4:3)</PresentationFormat>
  <Paragraphs>156</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SocPsych7e_PP_Template</vt:lpstr>
      <vt:lpstr>Chapter 11:  Aggression</vt:lpstr>
      <vt:lpstr>Learning Objectives </vt:lpstr>
      <vt:lpstr>Aggression Defined</vt:lpstr>
      <vt:lpstr>Instrumental Aggression</vt:lpstr>
      <vt:lpstr>Hostile Aggression</vt:lpstr>
      <vt:lpstr>Gender and Aggression</vt:lpstr>
      <vt:lpstr>Figure 11.1 Gender Comparisons in Aggressive Strategies</vt:lpstr>
      <vt:lpstr>Personality and Aggression</vt:lpstr>
      <vt:lpstr>Intergroup Aggression</vt:lpstr>
      <vt:lpstr>Evolution and Aggression</vt:lpstr>
      <vt:lpstr>Human Biology and Aggression</vt:lpstr>
      <vt:lpstr>Figure 11.2 Annual Murder Rates Around the Globe</vt:lpstr>
      <vt:lpstr>Frustration-Aggression Hypothesis</vt:lpstr>
      <vt:lpstr>Catharsis</vt:lpstr>
      <vt:lpstr>Figure 11.3 Does Children’s Aggressive Play Have a  Cathartic Effect?</vt:lpstr>
      <vt:lpstr>Unpleasant Situations</vt:lpstr>
      <vt:lpstr>Figure 11.4 Cognitive-Neoassociation Model of  Hostile Aggression</vt:lpstr>
      <vt:lpstr>Alcohol and Aggression</vt:lpstr>
      <vt:lpstr>Excitation Transfer</vt:lpstr>
      <vt:lpstr>Social Learning Theory</vt:lpstr>
      <vt:lpstr>Figure 11.5 Modeling Aggression as a Function of  Reinforcement and Punishment</vt:lpstr>
      <vt:lpstr>Media Violence</vt:lpstr>
      <vt:lpstr>Figure 11.6 Childhood Preference for Violent Television  and Later Aggressive Behavior</vt:lpstr>
      <vt:lpstr>Media Coverage and Copycat Violence</vt:lpstr>
      <vt:lpstr>Culture of Honor</vt:lpstr>
      <vt:lpstr>Pornography and the "Rape Myth"</vt:lpstr>
      <vt:lpstr>Pornography and Aggression</vt:lpstr>
      <vt:lpstr>Figure 11.7 The Effects of Mass Media Exposure on  Acceptance of Violence Against Women</vt:lpstr>
      <vt:lpstr>Figure 11.8 How Does the Film Victim’s Reaction to Rape Affect Male Viewers’ Subsequent Level of Aggression Toward Women?</vt:lpstr>
      <vt:lpstr>Acquaintance Rape</vt:lpstr>
      <vt:lpstr>Punishing Aggression</vt:lpstr>
      <vt:lpstr>Other Ways to Reduce Aggression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11:  Aggression</dc:title>
  <dc:creator>OrderDesk</dc:creator>
  <cp:lastModifiedBy>Shannon.C</cp:lastModifiedBy>
  <cp:revision>7</cp:revision>
  <dcterms:created xsi:type="dcterms:W3CDTF">2015-07-23T22:58:59Z</dcterms:created>
  <dcterms:modified xsi:type="dcterms:W3CDTF">2015-08-20T20:30:03Z</dcterms:modified>
</cp:coreProperties>
</file>