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62" r:id="rId2"/>
    <p:sldId id="289" r:id="rId3"/>
    <p:sldId id="263" r:id="rId4"/>
    <p:sldId id="264" r:id="rId5"/>
    <p:sldId id="265" r:id="rId6"/>
    <p:sldId id="266" r:id="rId7"/>
    <p:sldId id="267" r:id="rId8"/>
    <p:sldId id="290" r:id="rId9"/>
    <p:sldId id="268" r:id="rId10"/>
    <p:sldId id="269" r:id="rId11"/>
    <p:sldId id="270" r:id="rId12"/>
    <p:sldId id="291" r:id="rId13"/>
    <p:sldId id="271" r:id="rId14"/>
    <p:sldId id="272" r:id="rId15"/>
    <p:sldId id="273" r:id="rId16"/>
    <p:sldId id="292" r:id="rId17"/>
    <p:sldId id="293" r:id="rId18"/>
    <p:sldId id="274" r:id="rId19"/>
    <p:sldId id="275" r:id="rId20"/>
    <p:sldId id="276" r:id="rId21"/>
    <p:sldId id="277" r:id="rId22"/>
    <p:sldId id="278" r:id="rId23"/>
    <p:sldId id="279" r:id="rId24"/>
    <p:sldId id="280" r:id="rId25"/>
    <p:sldId id="294" r:id="rId26"/>
    <p:sldId id="295" r:id="rId27"/>
    <p:sldId id="281" r:id="rId28"/>
    <p:sldId id="296" r:id="rId29"/>
    <p:sldId id="282" r:id="rId30"/>
    <p:sldId id="283" r:id="rId31"/>
    <p:sldId id="297" r:id="rId32"/>
    <p:sldId id="284" r:id="rId33"/>
    <p:sldId id="285" r:id="rId34"/>
    <p:sldId id="298" r:id="rId35"/>
    <p:sldId id="286" r:id="rId36"/>
    <p:sldId id="299" r:id="rId37"/>
    <p:sldId id="287" r:id="rId38"/>
    <p:sldId id="300" r:id="rId39"/>
    <p:sldId id="28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111" d="100"/>
          <a:sy n="111" d="100"/>
        </p:scale>
        <p:origin x="-57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4" d="100"/>
          <a:sy n="64" d="100"/>
        </p:scale>
        <p:origin x="-209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C6BE5C-2988-48F8-9B04-9680E88D12A4}" type="datetimeFigureOut">
              <a:rPr lang="en-US" smtClean="0"/>
              <a:t>8/19/2015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3E4721-F0A0-4F43-A492-098E99A7DC60}" type="slidenum">
              <a:rPr lang="en-US" smtClean="0"/>
              <a:t>‹#›</a:t>
            </a:fld>
            <a:endParaRPr lang="en-US"/>
          </a:p>
        </p:txBody>
      </p:sp>
    </p:spTree>
    <p:extLst>
      <p:ext uri="{BB962C8B-B14F-4D97-AF65-F5344CB8AC3E}">
        <p14:creationId xmlns:p14="http://schemas.microsoft.com/office/powerpoint/2010/main" val="50024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8610B-2B58-40B1-8F5A-95C70A2D24FF}" type="datetimeFigureOut">
              <a:rPr lang="en-US" smtClean="0"/>
              <a:t>8/19/2015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736256-B1FD-4668-B017-4ABAE6FDB773}" type="slidenum">
              <a:rPr lang="en-US" smtClean="0"/>
              <a:t>‹#›</a:t>
            </a:fld>
            <a:endParaRPr lang="en-US"/>
          </a:p>
        </p:txBody>
      </p:sp>
    </p:spTree>
    <p:extLst>
      <p:ext uri="{BB962C8B-B14F-4D97-AF65-F5344CB8AC3E}">
        <p14:creationId xmlns:p14="http://schemas.microsoft.com/office/powerpoint/2010/main" val="59226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Title">
    <p:bg>
      <p:bgRef idx="1003">
        <a:schemeClr val="bg1"/>
      </p:bgRef>
    </p:bg>
    <p:spTree>
      <p:nvGrpSpPr>
        <p:cNvPr id="1" name=""/>
        <p:cNvGrpSpPr/>
        <p:nvPr/>
      </p:nvGrpSpPr>
      <p:grpSpPr>
        <a:xfrm>
          <a:off x="0" y="0"/>
          <a:ext cx="0" cy="0"/>
          <a:chOff x="0" y="0"/>
          <a:chExt cx="0" cy="0"/>
        </a:xfrm>
      </p:grpSpPr>
      <p:sp>
        <p:nvSpPr>
          <p:cNvPr id="7" name="Rectangle 6"/>
          <p:cNvSpPr/>
          <p:nvPr/>
        </p:nvSpPr>
        <p:spPr bwMode="white">
          <a:xfrm>
            <a:off x="2689" y="6858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userDrawn="1"/>
        </p:nvSpPr>
        <p:spPr>
          <a:xfrm>
            <a:off x="-12551" y="7620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4800" b="1" dirty="0"/>
          </a:p>
        </p:txBody>
      </p:sp>
      <p:sp>
        <p:nvSpPr>
          <p:cNvPr id="9" name="Rectangle 8"/>
          <p:cNvSpPr/>
          <p:nvPr/>
        </p:nvSpPr>
        <p:spPr>
          <a:xfrm>
            <a:off x="1374289" y="7620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2689" y="762000"/>
            <a:ext cx="9141311" cy="990600"/>
          </a:xfrm>
        </p:spPr>
        <p:txBody>
          <a:bodyPr/>
          <a:lstStyle>
            <a:lvl1pPr marL="55563" indent="0" algn="l" defTabSz="1371600">
              <a:buNone/>
              <a:defRPr sz="4400" b="0" cap="none">
                <a:solidFill>
                  <a:srgbClr val="FFFFFF"/>
                </a:solidFill>
              </a:defRPr>
            </a:lvl1pPr>
          </a:lstStyle>
          <a:p>
            <a:r>
              <a:rPr kumimoji="0" lang="en-US" dirty="0" smtClean="0"/>
              <a:t>{XX}	{Chapter Title}</a:t>
            </a:r>
            <a:endParaRPr kumimoji="0" lang="en-US" dirty="0"/>
          </a:p>
        </p:txBody>
      </p:sp>
      <p:sp>
        <p:nvSpPr>
          <p:cNvPr id="15" name="Picture Placeholder 2"/>
          <p:cNvSpPr>
            <a:spLocks noGrp="1"/>
          </p:cNvSpPr>
          <p:nvPr>
            <p:ph type="pic" idx="1"/>
          </p:nvPr>
        </p:nvSpPr>
        <p:spPr>
          <a:xfrm>
            <a:off x="0" y="1752600"/>
            <a:ext cx="9144000" cy="4339814"/>
          </a:xfrm>
          <a:solidFill>
            <a:schemeClr val="accent1">
              <a:tint val="40000"/>
            </a:schemeClr>
          </a:solidFill>
          <a:ln>
            <a:noFill/>
          </a:ln>
        </p:spPr>
        <p:txBody>
          <a:bodyPr/>
          <a:lstStyle>
            <a:lvl1pPr marL="0" indent="0">
              <a:buNone/>
              <a:defRPr sz="3200"/>
            </a:lvl1pPr>
            <a:lvl5pPr marL="0" marR="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lvl5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kumimoji="0" lang="en-US" dirty="0" smtClean="0"/>
              <a:t>Learning Objectives</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hapter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28600"/>
            <a:ext cx="8153400" cy="990600"/>
          </a:xfrm>
        </p:spPr>
        <p:txBody>
          <a:bodyPr/>
          <a:lstStyle>
            <a:lvl1pPr>
              <a:defRPr baseline="0"/>
            </a:lvl1pPr>
          </a:lstStyle>
          <a:p>
            <a:r>
              <a:rPr kumimoji="0" lang="en-US" dirty="0" smtClean="0"/>
              <a:t>{Heading (Number &amp; Name)}</a:t>
            </a:r>
            <a:endParaRPr kumimoji="0" lang="en-US" dirty="0"/>
          </a:p>
        </p:txBody>
      </p:sp>
      <p:sp>
        <p:nvSpPr>
          <p:cNvPr id="8" name="Content Placeholder 7"/>
          <p:cNvSpPr>
            <a:spLocks noGrp="1"/>
          </p:cNvSpPr>
          <p:nvPr>
            <p:ph sz="quarter" idx="1"/>
          </p:nvPr>
        </p:nvSpPr>
        <p:spPr>
          <a:xfrm>
            <a:off x="612648" y="1600200"/>
            <a:ext cx="8153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3050"/>
            <a:ext cx="8077200" cy="869950"/>
          </a:xfrm>
        </p:spPr>
        <p:txBody>
          <a:bodyPr anchor="ctr"/>
          <a:lstStyle>
            <a:lvl1pPr algn="ctr">
              <a:buNone/>
              <a:defRPr sz="4400" b="0" baseline="0"/>
            </a:lvl1pPr>
          </a:lstStyle>
          <a:p>
            <a:r>
              <a:rPr kumimoji="0" lang="en-US" dirty="0" smtClean="0"/>
              <a:t>Chapter Summary</a:t>
            </a:r>
            <a:endParaRPr kumimoji="0" lang="en-US" dirty="0"/>
          </a:p>
        </p:txBody>
      </p:sp>
      <p:sp>
        <p:nvSpPr>
          <p:cNvPr id="9" name="Content Placeholder 8"/>
          <p:cNvSpPr>
            <a:spLocks noGrp="1"/>
          </p:cNvSpPr>
          <p:nvPr>
            <p:ph sz="quarter" idx="1"/>
          </p:nvPr>
        </p:nvSpPr>
        <p:spPr>
          <a:xfrm>
            <a:off x="1295400" y="1676400"/>
            <a:ext cx="74676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TextBox 3"/>
          <p:cNvSpPr txBox="1"/>
          <p:nvPr userDrawn="1"/>
        </p:nvSpPr>
        <p:spPr>
          <a:xfrm>
            <a:off x="838200" y="3200400"/>
            <a:ext cx="1828800" cy="369332"/>
          </a:xfrm>
          <a:prstGeom prst="rect">
            <a:avLst/>
          </a:prstGeom>
          <a:noFill/>
        </p:spPr>
        <p:txBody>
          <a:bodyPr wrap="square" rtlCol="0">
            <a:spAutoFit/>
          </a:bodyPr>
          <a:lstStyle/>
          <a:p>
            <a:endParaRPr lang="en-US" dirty="0"/>
          </a:p>
        </p:txBody>
      </p:sp>
      <p:sp>
        <p:nvSpPr>
          <p:cNvPr id="10" name="Rectangle 9"/>
          <p:cNvSpPr/>
          <p:nvPr userDrawn="1"/>
        </p:nvSpPr>
        <p:spPr>
          <a:xfrm>
            <a:off x="609600" y="1648522"/>
            <a:ext cx="533400" cy="452367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vert="wordArtVert" anchor="ctr"/>
          <a:lstStyle/>
          <a:p>
            <a:pPr algn="ctr" eaLnBrk="1" latinLnBrk="0" hangingPunct="1"/>
            <a:r>
              <a:rPr kumimoji="0" lang="en-US" sz="1600" dirty="0" smtClean="0"/>
              <a:t>FINAL</a:t>
            </a:r>
            <a:r>
              <a:rPr kumimoji="0" lang="en-US" sz="1600" baseline="0" dirty="0" smtClean="0"/>
              <a:t> THOUGHTS</a:t>
            </a:r>
            <a:endParaRPr kumimoji="0" lang="en-US" sz="160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1600200" y="5486400"/>
            <a:ext cx="7315200" cy="685800"/>
          </a:xfrm>
        </p:spPr>
        <p:txBody>
          <a:bodyPr/>
          <a:lstStyle>
            <a:lvl1pPr marL="0" indent="0">
              <a:buFontTx/>
              <a:buNone/>
              <a:defRPr sz="1700" baseline="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dirty="0" smtClean="0"/>
              <a:t>{Image reasoning}</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userDrawn="1"/>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1600200" y="4648200"/>
            <a:ext cx="7315200" cy="685800"/>
          </a:xfrm>
        </p:spPr>
        <p:txBody>
          <a:bodyPr anchor="ctr"/>
          <a:lstStyle>
            <a:lvl1pPr algn="l">
              <a:buNone/>
              <a:defRPr sz="2800" b="0" baseline="0">
                <a:solidFill>
                  <a:srgbClr val="FFFFFF"/>
                </a:solidFill>
              </a:defRPr>
            </a:lvl1pPr>
          </a:lstStyle>
          <a:p>
            <a:r>
              <a:rPr kumimoji="0" lang="en-US" dirty="0" smtClean="0"/>
              <a:t>{Image Caption/Credit}</a:t>
            </a:r>
            <a:endParaRPr kumimoji="0"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1560576" y="0"/>
            <a:ext cx="7583424" cy="4568952"/>
          </a:xfrm>
          <a:solidFill>
            <a:schemeClr val="bg1"/>
          </a:solidFill>
          <a:ln>
            <a:noFill/>
          </a:ln>
        </p:spPr>
        <p:txBody>
          <a:bodyPr/>
          <a:lstStyle>
            <a:lvl1pPr marL="0" indent="0">
              <a:buNone/>
              <a:defRPr sz="3200"/>
            </a:lvl1pPr>
          </a:lstStyle>
          <a:p>
            <a:r>
              <a:rPr kumimoji="0" lang="en-US" smtClean="0"/>
              <a:t>Click icon to add picture</a:t>
            </a:r>
            <a:endParaRPr kumimoji="0" lang="en-US" dirty="0"/>
          </a:p>
        </p:txBody>
      </p:sp>
      <p:sp>
        <p:nvSpPr>
          <p:cNvPr id="15" name="TextBox 14"/>
          <p:cNvSpPr txBox="1"/>
          <p:nvPr userDrawn="1"/>
        </p:nvSpPr>
        <p:spPr>
          <a:xfrm>
            <a:off x="6553200" y="6100551"/>
            <a:ext cx="24384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400" dirty="0" smtClean="0">
                <a:solidFill>
                  <a:srgbClr val="17375E"/>
                </a:solidFill>
              </a:rPr>
              <a:t>BVT Publishing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solidFill>
                  <a:srgbClr val="4376B4"/>
                </a:solidFill>
              </a:rPr>
              <a:t>Better textbooks, better prices.</a:t>
            </a:r>
          </a:p>
        </p:txBody>
      </p:sp>
      <p:sp>
        <p:nvSpPr>
          <p:cNvPr id="12" name="TextBox 11"/>
          <p:cNvSpPr txBox="1"/>
          <p:nvPr userDrawn="1"/>
        </p:nvSpPr>
        <p:spPr>
          <a:xfrm>
            <a:off x="1522253" y="6146718"/>
            <a:ext cx="4779264" cy="584775"/>
          </a:xfrm>
          <a:prstGeom prst="rect">
            <a:avLst/>
          </a:prstGeom>
          <a:noFill/>
        </p:spPr>
        <p:txBody>
          <a:bodyPr wrap="square" rtlCol="0" anchor="ctr">
            <a:spAutoFit/>
          </a:bodyPr>
          <a:lstStyle/>
          <a:p>
            <a:pPr algn="l"/>
            <a:r>
              <a:rPr lang="en-US" sz="1600" dirty="0" smtClean="0">
                <a:solidFill>
                  <a:srgbClr val="002060"/>
                </a:solidFill>
              </a:rPr>
              <a:t>Social</a:t>
            </a:r>
            <a:r>
              <a:rPr lang="en-US" sz="1600" baseline="0" dirty="0" smtClean="0">
                <a:solidFill>
                  <a:srgbClr val="002060"/>
                </a:solidFill>
              </a:rPr>
              <a:t> Psychology,</a:t>
            </a:r>
            <a:r>
              <a:rPr lang="en-US" sz="1600" dirty="0" smtClean="0">
                <a:solidFill>
                  <a:srgbClr val="002060"/>
                </a:solidFill>
              </a:rPr>
              <a:t> 7th</a:t>
            </a:r>
            <a:r>
              <a:rPr lang="en-US" sz="1600" baseline="0" dirty="0" smtClean="0">
                <a:solidFill>
                  <a:srgbClr val="002060"/>
                </a:solidFill>
              </a:rPr>
              <a:t> Edition</a:t>
            </a:r>
          </a:p>
          <a:p>
            <a:pPr algn="l"/>
            <a:r>
              <a:rPr lang="en-US" sz="1600" baseline="0" dirty="0" smtClean="0">
                <a:solidFill>
                  <a:srgbClr val="002060"/>
                </a:solidFill>
              </a:rPr>
              <a:t>Stephen </a:t>
            </a:r>
            <a:r>
              <a:rPr lang="en-US" sz="1600" baseline="0" dirty="0" err="1" smtClean="0">
                <a:solidFill>
                  <a:srgbClr val="002060"/>
                </a:solidFill>
              </a:rPr>
              <a:t>Franzoi</a:t>
            </a:r>
            <a:r>
              <a:rPr lang="en-US" sz="1600" baseline="0" dirty="0" smtClean="0">
                <a:solidFill>
                  <a:srgbClr val="002060"/>
                </a:solidFill>
              </a:rPr>
              <a:t> </a:t>
            </a:r>
            <a:r>
              <a:rPr lang="en-US" sz="1600" dirty="0" smtClean="0">
                <a:solidFill>
                  <a:srgbClr val="002060"/>
                </a:solidFill>
              </a:rPr>
              <a:t>©2016</a:t>
            </a:r>
            <a:endParaRPr lang="en-US" sz="1600" dirty="0">
              <a:solidFill>
                <a:srgbClr val="00206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mtClean="0">
              <a:solidFill>
                <a:srgbClr val="FFFFFF"/>
              </a:solidFill>
              <a:latin typeface="Georgia" pitchFamily="18"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a:prstGeom prst="rect">
            <a:avLst/>
          </a:prstGeom>
        </p:spPr>
        <p:txBody>
          <a:bodyPr/>
          <a:lstStyle>
            <a:lvl1pPr>
              <a:defRPr/>
            </a:lvl1pPr>
          </a:lstStyle>
          <a:p>
            <a:fld id="{A6559775-36C9-4BFD-B60A-8D9B8D7317FC}" type="datetimeFigureOut">
              <a:rPr lang="en-US" altLang="en-US"/>
              <a:pPr/>
              <a:t>8/19/2015</a:t>
            </a:fld>
            <a:endParaRPr lang="en-US" altLang="en-US"/>
          </a:p>
        </p:txBody>
      </p:sp>
      <p:sp>
        <p:nvSpPr>
          <p:cNvPr id="18" name="Footer Placeholder 16"/>
          <p:cNvSpPr>
            <a:spLocks noGrp="1"/>
          </p:cNvSpPr>
          <p:nvPr>
            <p:ph type="ftr" sz="quarter" idx="11"/>
          </p:nvPr>
        </p:nvSpPr>
        <p:spPr>
          <a:xfrm>
            <a:off x="5410200" y="4205288"/>
            <a:ext cx="1295400" cy="457200"/>
          </a:xfrm>
          <a:prstGeom prst="rect">
            <a:avLst/>
          </a:prstGeom>
        </p:spPr>
        <p:txBody>
          <a:bodyPr/>
          <a:lstStyle>
            <a:lvl1pPr>
              <a:defRPr/>
            </a:lvl1pPr>
          </a:lstStyle>
          <a:p>
            <a:pPr>
              <a:defRPr/>
            </a:pPr>
            <a:endParaRPr lang="en-US" altLang="en-US"/>
          </a:p>
        </p:txBody>
      </p:sp>
      <p:sp>
        <p:nvSpPr>
          <p:cNvPr id="19" name="Slide Number Placeholder 28"/>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fld id="{0BC6A6CE-A131-4F94-9C5A-C569B30F89C1}" type="slidenum">
              <a:rPr lang="en-US" altLang="en-US"/>
              <a:pPr/>
              <a:t>‹#›</a:t>
            </a:fld>
            <a:endParaRPr lang="en-US" altLang="en-US"/>
          </a:p>
        </p:txBody>
      </p:sp>
    </p:spTree>
    <p:extLst>
      <p:ext uri="{BB962C8B-B14F-4D97-AF65-F5344CB8AC3E}">
        <p14:creationId xmlns:p14="http://schemas.microsoft.com/office/powerpoint/2010/main" val="3631842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590550" y="1600200"/>
            <a:ext cx="8175498" cy="452657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extBox 4"/>
          <p:cNvSpPr txBox="1"/>
          <p:nvPr/>
        </p:nvSpPr>
        <p:spPr>
          <a:xfrm>
            <a:off x="6476999" y="6092655"/>
            <a:ext cx="2497873" cy="677108"/>
          </a:xfrm>
          <a:prstGeom prst="rect">
            <a:avLst/>
          </a:prstGeom>
          <a:noFill/>
        </p:spPr>
        <p:txBody>
          <a:bodyPr wrap="square" rtlCol="0" anchor="t">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400" dirty="0" smtClean="0">
                <a:solidFill>
                  <a:srgbClr val="17375E"/>
                </a:solidFill>
              </a:rPr>
              <a:t>BVT Publishing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solidFill>
                  <a:srgbClr val="4376B4"/>
                </a:solidFill>
              </a:rPr>
              <a:t>Better textbooks, better prices.</a:t>
            </a:r>
            <a:endParaRPr lang="en-US" dirty="0"/>
          </a:p>
        </p:txBody>
      </p:sp>
      <p:sp>
        <p:nvSpPr>
          <p:cNvPr id="10" name="TextBox 9"/>
          <p:cNvSpPr txBox="1"/>
          <p:nvPr/>
        </p:nvSpPr>
        <p:spPr>
          <a:xfrm>
            <a:off x="533400" y="6138822"/>
            <a:ext cx="5353050" cy="584775"/>
          </a:xfrm>
          <a:prstGeom prst="rect">
            <a:avLst/>
          </a:prstGeom>
          <a:noFill/>
        </p:spPr>
        <p:txBody>
          <a:bodyPr wrap="square" rtlCol="0" anchor="ctr">
            <a:spAutoFit/>
          </a:bodyPr>
          <a:lstStyle/>
          <a:p>
            <a:pPr algn="l"/>
            <a:r>
              <a:rPr lang="en-US" dirty="0" smtClean="0">
                <a:solidFill>
                  <a:srgbClr val="002060"/>
                </a:solidFill>
              </a:rPr>
              <a:t>Social</a:t>
            </a:r>
            <a:r>
              <a:rPr lang="en-US" baseline="0" dirty="0" smtClean="0">
                <a:solidFill>
                  <a:srgbClr val="002060"/>
                </a:solidFill>
              </a:rPr>
              <a:t> Psychology,</a:t>
            </a:r>
            <a:r>
              <a:rPr lang="en-US" dirty="0" smtClean="0">
                <a:solidFill>
                  <a:srgbClr val="002060"/>
                </a:solidFill>
              </a:rPr>
              <a:t> 7th</a:t>
            </a:r>
            <a:r>
              <a:rPr lang="en-US" baseline="0" dirty="0" smtClean="0">
                <a:solidFill>
                  <a:srgbClr val="002060"/>
                </a:solidFill>
              </a:rPr>
              <a:t> Edition</a:t>
            </a:r>
          </a:p>
          <a:p>
            <a:pPr algn="l"/>
            <a:r>
              <a:rPr lang="en-US" sz="1400" baseline="0" dirty="0" smtClean="0">
                <a:solidFill>
                  <a:srgbClr val="002060"/>
                </a:solidFill>
              </a:rPr>
              <a:t>Stephen </a:t>
            </a:r>
            <a:r>
              <a:rPr lang="en-US" sz="1400" baseline="0" dirty="0" err="1" smtClean="0">
                <a:solidFill>
                  <a:srgbClr val="002060"/>
                </a:solidFill>
              </a:rPr>
              <a:t>Franzoi</a:t>
            </a:r>
            <a:r>
              <a:rPr lang="en-US" sz="1400" baseline="0" dirty="0" smtClean="0">
                <a:solidFill>
                  <a:srgbClr val="002060"/>
                </a:solidFill>
              </a:rPr>
              <a:t> </a:t>
            </a:r>
            <a:r>
              <a:rPr lang="en-US" sz="1400" dirty="0" smtClean="0">
                <a:solidFill>
                  <a:srgbClr val="002060"/>
                </a:solidFill>
              </a:rPr>
              <a:t>©2016</a:t>
            </a:r>
            <a:endParaRPr lang="en-US" sz="1400" dirty="0">
              <a:solidFill>
                <a:srgbClr val="002060"/>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2" r:id="rId3"/>
    <p:sldLayoutId id="2147483668" r:id="rId4"/>
    <p:sldLayoutId id="2147483669" r:id="rId5"/>
    <p:sldLayoutId id="2147483665" r:id="rId6"/>
    <p:sldLayoutId id="2147483670" r:id="rId7"/>
  </p:sldLayoutIdLst>
  <p:timing>
    <p:tnLst>
      <p:par>
        <p:cTn id="1" dur="indefinite" restart="never" nodeType="tmRoot"/>
      </p:par>
    </p:tnLst>
  </p:timing>
  <p:hf hdr="0" ftr="0" dt="0"/>
  <p:txStyles>
    <p:titleStyle>
      <a:lvl1pPr algn="ctr"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762000" y="1676400"/>
            <a:ext cx="7772400" cy="2209800"/>
          </a:xfrm>
        </p:spPr>
        <p:txBody>
          <a:bodyPr/>
          <a:lstStyle/>
          <a:p>
            <a:pPr eaLnBrk="1" hangingPunct="1"/>
            <a:r>
              <a:rPr lang="en-US" altLang="en-US" dirty="0" smtClean="0">
                <a:ea typeface="ＭＳ Ｐゴシック" pitchFamily="34" charset="-128"/>
              </a:rPr>
              <a:t>Chapter 6: </a:t>
            </a:r>
            <a:br>
              <a:rPr lang="en-US" altLang="en-US" dirty="0" smtClean="0">
                <a:ea typeface="ＭＳ Ｐゴシック" pitchFamily="34" charset="-128"/>
              </a:rPr>
            </a:br>
            <a:r>
              <a:rPr lang="en-US" altLang="en-US" dirty="0" smtClean="0">
                <a:ea typeface="ＭＳ Ｐゴシック" pitchFamily="34" charset="-128"/>
              </a:rPr>
              <a:t>Stereotypes, Prejudice, </a:t>
            </a:r>
            <a:br>
              <a:rPr lang="en-US" altLang="en-US" dirty="0" smtClean="0">
                <a:ea typeface="ＭＳ Ｐゴシック" pitchFamily="34" charset="-128"/>
              </a:rPr>
            </a:br>
            <a:r>
              <a:rPr lang="en-US" altLang="en-US" dirty="0" smtClean="0">
                <a:ea typeface="ＭＳ Ｐゴシック" pitchFamily="34" charset="-128"/>
              </a:rPr>
              <a:t>and Discrimination</a:t>
            </a:r>
          </a:p>
        </p:txBody>
      </p:sp>
    </p:spTree>
    <p:extLst>
      <p:ext uri="{BB962C8B-B14F-4D97-AF65-F5344CB8AC3E}">
        <p14:creationId xmlns:p14="http://schemas.microsoft.com/office/powerpoint/2010/main" val="1553189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altLang="en-US" smtClean="0">
                <a:ea typeface="ＭＳ Ｐゴシック" pitchFamily="34" charset="-128"/>
              </a:rPr>
              <a:t>Prejudice</a:t>
            </a:r>
          </a:p>
        </p:txBody>
      </p:sp>
      <p:sp>
        <p:nvSpPr>
          <p:cNvPr id="20482" name="Content Placeholder 2"/>
          <p:cNvSpPr>
            <a:spLocks noGrp="1"/>
          </p:cNvSpPr>
          <p:nvPr>
            <p:ph idx="1"/>
          </p:nvPr>
        </p:nvSpPr>
        <p:spPr/>
        <p:txBody>
          <a:bodyPr/>
          <a:lstStyle/>
          <a:p>
            <a:pPr eaLnBrk="1" hangingPunct="1"/>
            <a:r>
              <a:rPr lang="en-US" altLang="en-US" dirty="0" smtClean="0">
                <a:ea typeface="ＭＳ Ｐゴシック" pitchFamily="34" charset="-128"/>
              </a:rPr>
              <a:t>Attitude toward a group suggesting they deserve inferior status</a:t>
            </a:r>
          </a:p>
          <a:p>
            <a:pPr eaLnBrk="1" hangingPunct="1">
              <a:spcBef>
                <a:spcPts val="1200"/>
              </a:spcBef>
            </a:pPr>
            <a:r>
              <a:rPr lang="en-US" altLang="en-US" dirty="0" smtClean="0">
                <a:ea typeface="ＭＳ Ｐゴシック" pitchFamily="34" charset="-128"/>
              </a:rPr>
              <a:t>Explicit and/or implicit</a:t>
            </a:r>
          </a:p>
          <a:p>
            <a:pPr lvl="1" eaLnBrk="1" hangingPunct="1"/>
            <a:r>
              <a:rPr lang="en-US" altLang="en-US" dirty="0" smtClean="0">
                <a:ea typeface="ＭＳ Ｐゴシック" pitchFamily="34" charset="-128"/>
              </a:rPr>
              <a:t>Explicit </a:t>
            </a:r>
            <a:r>
              <a:rPr lang="en-US" altLang="en-US" dirty="0" err="1" smtClean="0">
                <a:ea typeface="ＭＳ Ｐゴシック" pitchFamily="34" charset="-128"/>
              </a:rPr>
              <a:t>nonprejudiced</a:t>
            </a:r>
            <a:r>
              <a:rPr lang="en-US" altLang="en-US" dirty="0" smtClean="0">
                <a:ea typeface="ＭＳ Ｐゴシック" pitchFamily="34" charset="-128"/>
              </a:rPr>
              <a:t> attitudes may coexist with implicit prejudiced attitudes.</a:t>
            </a:r>
          </a:p>
          <a:p>
            <a:pPr lvl="1" eaLnBrk="1" hangingPunct="1"/>
            <a:r>
              <a:rPr lang="en-US" altLang="en-US" dirty="0" smtClean="0">
                <a:ea typeface="ＭＳ Ｐゴシック" pitchFamily="34" charset="-128"/>
              </a:rPr>
              <a:t>Implicit prejudice is harder to change than explicit.</a:t>
            </a:r>
          </a:p>
        </p:txBody>
      </p:sp>
    </p:spTree>
    <p:extLst>
      <p:ext uri="{BB962C8B-B14F-4D97-AF65-F5344CB8AC3E}">
        <p14:creationId xmlns:p14="http://schemas.microsoft.com/office/powerpoint/2010/main" val="3378763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ltLang="en-US" smtClean="0">
                <a:ea typeface="ＭＳ Ｐゴシック" pitchFamily="34" charset="-128"/>
              </a:rPr>
              <a:t>Discrimination</a:t>
            </a:r>
          </a:p>
        </p:txBody>
      </p:sp>
      <p:sp>
        <p:nvSpPr>
          <p:cNvPr id="21506" name="Content Placeholder 2"/>
          <p:cNvSpPr>
            <a:spLocks noGrp="1"/>
          </p:cNvSpPr>
          <p:nvPr>
            <p:ph idx="1"/>
          </p:nvPr>
        </p:nvSpPr>
        <p:spPr/>
        <p:txBody>
          <a:bodyPr/>
          <a:lstStyle/>
          <a:p>
            <a:pPr eaLnBrk="1" hangingPunct="1"/>
            <a:r>
              <a:rPr lang="en-US" altLang="en-US" smtClean="0">
                <a:ea typeface="ＭＳ Ｐゴシック" pitchFamily="34" charset="-128"/>
              </a:rPr>
              <a:t>Negative and/or patronizing action toward outgroup member</a:t>
            </a:r>
          </a:p>
          <a:p>
            <a:pPr eaLnBrk="1" hangingPunct="1"/>
            <a:r>
              <a:rPr lang="en-US" altLang="en-US" smtClean="0">
                <a:ea typeface="ＭＳ Ｐゴシック" pitchFamily="34" charset="-128"/>
              </a:rPr>
              <a:t>As attitudes do not always predict behavior, prejudice does not always predict discrimination.</a:t>
            </a:r>
          </a:p>
          <a:p>
            <a:pPr eaLnBrk="1" hangingPunct="1"/>
            <a:r>
              <a:rPr lang="en-US" altLang="en-US" smtClean="0">
                <a:ea typeface="ＭＳ Ｐゴシック" pitchFamily="34" charset="-128"/>
              </a:rPr>
              <a:t>People may discriminate without being aware of it.</a:t>
            </a:r>
          </a:p>
        </p:txBody>
      </p:sp>
    </p:spTree>
    <p:extLst>
      <p:ext uri="{BB962C8B-B14F-4D97-AF65-F5344CB8AC3E}">
        <p14:creationId xmlns:p14="http://schemas.microsoft.com/office/powerpoint/2010/main" val="709299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a:bodyPr>
          <a:lstStyle/>
          <a:p>
            <a:pPr>
              <a:tabLst>
                <a:tab pos="1487488" algn="l"/>
              </a:tabLst>
            </a:pPr>
            <a:r>
              <a:rPr lang="en-US" sz="2400" dirty="0" smtClean="0"/>
              <a:t>Figure 6.2	Measuring Implicit Prejudice Using Brain Scans</a:t>
            </a:r>
            <a:endParaRPr lang="en-US" sz="2400" dirty="0"/>
          </a:p>
        </p:txBody>
      </p:sp>
      <p:pic>
        <p:nvPicPr>
          <p:cNvPr id="7" name="Picture Placeholder 6" descr="When white participants with high scores on an implicit measure of racial prejudice (but low explicit prejudice scores) were shown photos of familiar and unfamiliar black and white faces, the unfamiliar black faces were much more likely than the unfamiliar white faces to activate brain regions associated with arousal and emotional responses and the brain’s “alarm” system for threat, pain, and danger." title="Measuring Implicit Prejudice Using Brain Scan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055702" y="0"/>
            <a:ext cx="6593171" cy="4568952"/>
          </a:xfrm>
        </p:spPr>
      </p:pic>
    </p:spTree>
    <p:extLst>
      <p:ext uri="{BB962C8B-B14F-4D97-AF65-F5344CB8AC3E}">
        <p14:creationId xmlns:p14="http://schemas.microsoft.com/office/powerpoint/2010/main" val="3675986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altLang="en-US" smtClean="0">
                <a:ea typeface="ＭＳ Ｐゴシック" pitchFamily="34" charset="-128"/>
              </a:rPr>
              <a:t>Three Forms of Prejudice</a:t>
            </a:r>
          </a:p>
        </p:txBody>
      </p:sp>
      <p:sp>
        <p:nvSpPr>
          <p:cNvPr id="22530" name="Content Placeholder 2"/>
          <p:cNvSpPr>
            <a:spLocks noGrp="1"/>
          </p:cNvSpPr>
          <p:nvPr>
            <p:ph idx="1"/>
          </p:nvPr>
        </p:nvSpPr>
        <p:spPr/>
        <p:txBody>
          <a:bodyPr/>
          <a:lstStyle/>
          <a:p>
            <a:pPr eaLnBrk="1" hangingPunct="1"/>
            <a:r>
              <a:rPr lang="en-US" altLang="en-US" smtClean="0">
                <a:ea typeface="ＭＳ Ｐゴシック" pitchFamily="34" charset="-128"/>
              </a:rPr>
              <a:t>Based on two factors</a:t>
            </a:r>
          </a:p>
          <a:p>
            <a:pPr lvl="1" eaLnBrk="1" hangingPunct="1"/>
            <a:r>
              <a:rPr lang="en-US" altLang="en-US" smtClean="0">
                <a:ea typeface="ＭＳ Ｐゴシック" pitchFamily="34" charset="-128"/>
              </a:rPr>
              <a:t>Competition vs. cooperation</a:t>
            </a:r>
          </a:p>
          <a:p>
            <a:pPr lvl="1" eaLnBrk="1" hangingPunct="1"/>
            <a:r>
              <a:rPr lang="en-US" altLang="en-US" smtClean="0">
                <a:ea typeface="ＭＳ Ｐゴシック" pitchFamily="34" charset="-128"/>
              </a:rPr>
              <a:t>Social status</a:t>
            </a:r>
          </a:p>
          <a:p>
            <a:pPr eaLnBrk="1" hangingPunct="1"/>
            <a:r>
              <a:rPr lang="en-US" altLang="en-US" smtClean="0">
                <a:ea typeface="ＭＳ Ｐゴシック" pitchFamily="34" charset="-128"/>
              </a:rPr>
              <a:t>Low status + competition </a:t>
            </a:r>
            <a:r>
              <a:rPr lang="en-US" altLang="en-US" smtClean="0">
                <a:ea typeface="ＭＳ Ｐゴシック" pitchFamily="34" charset="-128"/>
                <a:sym typeface="Wingdings" pitchFamily="2" charset="2"/>
              </a:rPr>
              <a:t> contemptuous prejudice</a:t>
            </a:r>
          </a:p>
          <a:p>
            <a:pPr eaLnBrk="1" hangingPunct="1"/>
            <a:r>
              <a:rPr lang="en-US" altLang="en-US" smtClean="0">
                <a:ea typeface="ＭＳ Ｐゴシック" pitchFamily="34" charset="-128"/>
                <a:sym typeface="Wingdings" pitchFamily="2" charset="2"/>
              </a:rPr>
              <a:t>High status + competition  envious prejudice</a:t>
            </a:r>
          </a:p>
          <a:p>
            <a:pPr eaLnBrk="1" hangingPunct="1"/>
            <a:r>
              <a:rPr lang="en-US" altLang="en-US" smtClean="0">
                <a:ea typeface="ＭＳ Ｐゴシック" pitchFamily="34" charset="-128"/>
                <a:sym typeface="Wingdings" pitchFamily="2" charset="2"/>
              </a:rPr>
              <a:t>Low status + cooperation  paternalistic prejudice</a:t>
            </a:r>
            <a:endParaRPr lang="en-US" altLang="en-US" smtClean="0">
              <a:ea typeface="ＭＳ Ｐゴシック" pitchFamily="34" charset="-128"/>
            </a:endParaRPr>
          </a:p>
        </p:txBody>
      </p:sp>
    </p:spTree>
    <p:extLst>
      <p:ext uri="{BB962C8B-B14F-4D97-AF65-F5344CB8AC3E}">
        <p14:creationId xmlns:p14="http://schemas.microsoft.com/office/powerpoint/2010/main" val="7139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en-US" smtClean="0">
                <a:ea typeface="ＭＳ Ｐゴシック" pitchFamily="34" charset="-128"/>
              </a:rPr>
              <a:t>Stigma</a:t>
            </a:r>
          </a:p>
        </p:txBody>
      </p:sp>
      <p:sp>
        <p:nvSpPr>
          <p:cNvPr id="23554" name="Content Placeholder 2"/>
          <p:cNvSpPr>
            <a:spLocks noGrp="1"/>
          </p:cNvSpPr>
          <p:nvPr>
            <p:ph idx="1"/>
          </p:nvPr>
        </p:nvSpPr>
        <p:spPr/>
        <p:txBody>
          <a:bodyPr/>
          <a:lstStyle/>
          <a:p>
            <a:pPr eaLnBrk="1" hangingPunct="1"/>
            <a:r>
              <a:rPr lang="en-US" altLang="en-US" dirty="0" smtClean="0">
                <a:ea typeface="ＭＳ Ｐゴシック" pitchFamily="34" charset="-128"/>
              </a:rPr>
              <a:t>Attribute that discredits person/group in the eyes of others</a:t>
            </a:r>
          </a:p>
          <a:p>
            <a:pPr eaLnBrk="1" hangingPunct="1">
              <a:spcBef>
                <a:spcPts val="1200"/>
              </a:spcBef>
            </a:pPr>
            <a:r>
              <a:rPr lang="en-US" altLang="en-US" dirty="0" smtClean="0">
                <a:ea typeface="ＭＳ Ｐゴシック" pitchFamily="34" charset="-128"/>
              </a:rPr>
              <a:t>Goffman</a:t>
            </a:r>
            <a:r>
              <a:rPr lang="ja-JP" altLang="en-US" dirty="0" smtClean="0">
                <a:ea typeface="ＭＳ Ｐゴシック" pitchFamily="34" charset="-128"/>
              </a:rPr>
              <a:t>’</a:t>
            </a:r>
            <a:r>
              <a:rPr lang="en-US" altLang="ja-JP" dirty="0" smtClean="0">
                <a:ea typeface="ＭＳ Ｐゴシック" pitchFamily="34" charset="-128"/>
              </a:rPr>
              <a:t>s categories of stigma</a:t>
            </a:r>
          </a:p>
          <a:p>
            <a:pPr lvl="1" eaLnBrk="1" hangingPunct="1"/>
            <a:r>
              <a:rPr lang="en-US" altLang="en-US" dirty="0" smtClean="0">
                <a:ea typeface="ＭＳ Ｐゴシック" pitchFamily="34" charset="-128"/>
              </a:rPr>
              <a:t>Tribal identities</a:t>
            </a:r>
          </a:p>
          <a:p>
            <a:pPr lvl="1" eaLnBrk="1" hangingPunct="1"/>
            <a:r>
              <a:rPr lang="en-US" altLang="en-US" dirty="0" smtClean="0">
                <a:ea typeface="ＭＳ Ｐゴシック" pitchFamily="34" charset="-128"/>
              </a:rPr>
              <a:t>Blemishes of individual character</a:t>
            </a:r>
          </a:p>
          <a:p>
            <a:pPr lvl="1" eaLnBrk="1" hangingPunct="1"/>
            <a:r>
              <a:rPr lang="en-US" altLang="en-US" dirty="0" smtClean="0">
                <a:ea typeface="ＭＳ Ｐゴシック" pitchFamily="34" charset="-128"/>
              </a:rPr>
              <a:t>Abominations of the body</a:t>
            </a:r>
          </a:p>
        </p:txBody>
      </p:sp>
    </p:spTree>
    <p:extLst>
      <p:ext uri="{BB962C8B-B14F-4D97-AF65-F5344CB8AC3E}">
        <p14:creationId xmlns:p14="http://schemas.microsoft.com/office/powerpoint/2010/main" val="61237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tLang="en-US" smtClean="0">
                <a:ea typeface="ＭＳ Ｐゴシック" pitchFamily="34" charset="-128"/>
              </a:rPr>
              <a:t>Racism</a:t>
            </a:r>
          </a:p>
        </p:txBody>
      </p:sp>
      <p:sp>
        <p:nvSpPr>
          <p:cNvPr id="24578" name="Content Placeholder 2"/>
          <p:cNvSpPr>
            <a:spLocks noGrp="1"/>
          </p:cNvSpPr>
          <p:nvPr>
            <p:ph idx="1"/>
          </p:nvPr>
        </p:nvSpPr>
        <p:spPr/>
        <p:txBody>
          <a:bodyPr/>
          <a:lstStyle/>
          <a:p>
            <a:pPr eaLnBrk="1" hangingPunct="1">
              <a:spcBef>
                <a:spcPts val="1200"/>
              </a:spcBef>
            </a:pPr>
            <a:r>
              <a:rPr lang="en-US" altLang="en-US" dirty="0" smtClean="0">
                <a:ea typeface="ＭＳ Ｐゴシック" pitchFamily="34" charset="-128"/>
              </a:rPr>
              <a:t>Prejudice/discrimination based on racial background</a:t>
            </a:r>
          </a:p>
          <a:p>
            <a:pPr eaLnBrk="1" hangingPunct="1">
              <a:spcBef>
                <a:spcPts val="1200"/>
              </a:spcBef>
            </a:pPr>
            <a:r>
              <a:rPr lang="ja-JP" altLang="en-US" dirty="0" smtClean="0">
                <a:ea typeface="ＭＳ Ｐゴシック" pitchFamily="34" charset="-128"/>
              </a:rPr>
              <a:t>“</a:t>
            </a:r>
            <a:r>
              <a:rPr lang="en-US" altLang="ja-JP" dirty="0" smtClean="0">
                <a:ea typeface="ＭＳ Ｐゴシック" pitchFamily="34" charset="-128"/>
              </a:rPr>
              <a:t>Old fashioned,</a:t>
            </a:r>
            <a:r>
              <a:rPr lang="ja-JP" altLang="en-US" dirty="0" smtClean="0">
                <a:ea typeface="ＭＳ Ｐゴシック" pitchFamily="34" charset="-128"/>
              </a:rPr>
              <a:t>”</a:t>
            </a:r>
            <a:r>
              <a:rPr lang="en-US" altLang="ja-JP" dirty="0" smtClean="0">
                <a:ea typeface="ＭＳ Ｐゴシック" pitchFamily="34" charset="-128"/>
              </a:rPr>
              <a:t> overt racism has declined in American society.</a:t>
            </a:r>
          </a:p>
          <a:p>
            <a:pPr eaLnBrk="1" hangingPunct="1">
              <a:spcBef>
                <a:spcPts val="1200"/>
              </a:spcBef>
            </a:pPr>
            <a:r>
              <a:rPr lang="en-US" altLang="en-US" dirty="0" smtClean="0">
                <a:ea typeface="ＭＳ Ｐゴシック" pitchFamily="34" charset="-128"/>
              </a:rPr>
              <a:t>Afrocentric appearance evokes implicit racial stereotypes in many societies.</a:t>
            </a:r>
          </a:p>
        </p:txBody>
      </p:sp>
    </p:spTree>
    <p:extLst>
      <p:ext uri="{BB962C8B-B14F-4D97-AF65-F5344CB8AC3E}">
        <p14:creationId xmlns:p14="http://schemas.microsoft.com/office/powerpoint/2010/main" val="1097894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6.3	Race and the Misperception of Weapons</a:t>
            </a:r>
            <a:endParaRPr lang="en-US" dirty="0"/>
          </a:p>
        </p:txBody>
      </p:sp>
      <p:pic>
        <p:nvPicPr>
          <p:cNvPr id="7" name="Picture Placeholder 6" descr="After being primed by black or white faces, white participants were shown pictures of guns or tools and asked to classify the objects. When participants were required to react quickly, they were more likely to misidentify tools as guns after being primed with black faces rather than with white faces." title="Race and the Misperception of Weapon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560576" y="300283"/>
            <a:ext cx="7583424" cy="3968386"/>
          </a:xfrm>
        </p:spPr>
      </p:pic>
    </p:spTree>
    <p:extLst>
      <p:ext uri="{BB962C8B-B14F-4D97-AF65-F5344CB8AC3E}">
        <p14:creationId xmlns:p14="http://schemas.microsoft.com/office/powerpoint/2010/main" val="824574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4648200"/>
            <a:ext cx="7620000" cy="685800"/>
          </a:xfrm>
        </p:spPr>
        <p:txBody>
          <a:bodyPr>
            <a:normAutofit/>
          </a:bodyPr>
          <a:lstStyle/>
          <a:p>
            <a:pPr>
              <a:tabLst>
                <a:tab pos="1487488" algn="l"/>
              </a:tabLst>
            </a:pPr>
            <a:r>
              <a:rPr lang="en-US" sz="2400" dirty="0" smtClean="0"/>
              <a:t>Figure 6.4	Racial Biases Can Shape Our Social Perceptions</a:t>
            </a:r>
            <a:endParaRPr lang="en-US" sz="2400" dirty="0"/>
          </a:p>
        </p:txBody>
      </p:sp>
      <p:pic>
        <p:nvPicPr>
          <p:cNvPr id="5" name="Picture Placeholder 4" descr="When briefly shown a black face and a white face, one neutral and the other angry, participants more often recalled the black rather than the white face as angry." title="Racial Biases Can Shape Our Social Perception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560576" y="429753"/>
            <a:ext cx="7583424" cy="3709446"/>
          </a:xfrm>
        </p:spPr>
      </p:pic>
    </p:spTree>
    <p:extLst>
      <p:ext uri="{BB962C8B-B14F-4D97-AF65-F5344CB8AC3E}">
        <p14:creationId xmlns:p14="http://schemas.microsoft.com/office/powerpoint/2010/main" val="440105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altLang="en-US" smtClean="0">
                <a:ea typeface="ＭＳ Ｐゴシック" pitchFamily="34" charset="-128"/>
              </a:rPr>
              <a:t>Aversive Racism</a:t>
            </a:r>
          </a:p>
        </p:txBody>
      </p:sp>
      <p:sp>
        <p:nvSpPr>
          <p:cNvPr id="3" name="Content Placeholder 2"/>
          <p:cNvSpPr>
            <a:spLocks noGrp="1"/>
          </p:cNvSpPr>
          <p:nvPr>
            <p:ph idx="1"/>
          </p:nvPr>
        </p:nvSpPr>
        <p:spPr/>
        <p:txBody>
          <a:bodyPr rtlCol="0">
            <a:normAutofit/>
          </a:bodyPr>
          <a:lstStyle/>
          <a:p>
            <a:pPr marL="566928" indent="-457200">
              <a:buClr>
                <a:schemeClr val="accent1"/>
              </a:buClr>
              <a:defRPr/>
            </a:pPr>
            <a:r>
              <a:rPr lang="en-US" dirty="0" smtClean="0">
                <a:ea typeface="+mn-ea"/>
                <a:cs typeface="+mn-cs"/>
              </a:rPr>
              <a:t>Form of ambivalent prejudice</a:t>
            </a:r>
          </a:p>
          <a:p>
            <a:pPr marL="868680" lvl="1" indent="-457200">
              <a:defRPr/>
            </a:pPr>
            <a:r>
              <a:rPr lang="en-US" dirty="0" smtClean="0">
                <a:ea typeface="+mn-ea"/>
              </a:rPr>
              <a:t>Egalitarian beliefs + internalized negative stereotypes about racial minorities</a:t>
            </a:r>
          </a:p>
          <a:p>
            <a:pPr marL="868680" lvl="1" indent="-457200">
              <a:defRPr/>
            </a:pPr>
            <a:r>
              <a:rPr lang="en-US" dirty="0" smtClean="0">
                <a:ea typeface="+mn-ea"/>
              </a:rPr>
              <a:t>The negative component may be outside conscious awareness.</a:t>
            </a:r>
          </a:p>
          <a:p>
            <a:pPr marL="868680" lvl="1" indent="-457200">
              <a:defRPr/>
            </a:pPr>
            <a:r>
              <a:rPr lang="en-US" dirty="0" smtClean="0">
                <a:ea typeface="+mn-ea"/>
              </a:rPr>
              <a:t>The possibility of holding negative attitudes threatens self-concept as a fair-minded person.</a:t>
            </a:r>
          </a:p>
          <a:p>
            <a:pPr marL="566928" indent="-457200">
              <a:buClr>
                <a:schemeClr val="accent1"/>
              </a:buClr>
              <a:defRPr/>
            </a:pPr>
            <a:r>
              <a:rPr lang="en-US" dirty="0" smtClean="0">
                <a:ea typeface="+mn-ea"/>
                <a:cs typeface="+mn-cs"/>
              </a:rPr>
              <a:t>Can result in response amplification: exaggerated positive and negative responses to minority group members</a:t>
            </a:r>
            <a:endParaRPr lang="en-US" dirty="0">
              <a:ea typeface="+mn-ea"/>
              <a:cs typeface="+mn-cs"/>
            </a:endParaRPr>
          </a:p>
        </p:txBody>
      </p:sp>
    </p:spTree>
    <p:extLst>
      <p:ext uri="{BB962C8B-B14F-4D97-AF65-F5344CB8AC3E}">
        <p14:creationId xmlns:p14="http://schemas.microsoft.com/office/powerpoint/2010/main" val="1659624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altLang="en-US" smtClean="0">
                <a:ea typeface="ＭＳ Ｐゴシック" pitchFamily="34" charset="-128"/>
              </a:rPr>
              <a:t>Sexism</a:t>
            </a:r>
          </a:p>
        </p:txBody>
      </p:sp>
      <p:sp>
        <p:nvSpPr>
          <p:cNvPr id="26626" name="Content Placeholder 2"/>
          <p:cNvSpPr>
            <a:spLocks noGrp="1"/>
          </p:cNvSpPr>
          <p:nvPr>
            <p:ph idx="1"/>
          </p:nvPr>
        </p:nvSpPr>
        <p:spPr/>
        <p:txBody>
          <a:bodyPr/>
          <a:lstStyle/>
          <a:p>
            <a:pPr eaLnBrk="1" hangingPunct="1">
              <a:lnSpc>
                <a:spcPct val="90000"/>
              </a:lnSpc>
            </a:pPr>
            <a:r>
              <a:rPr lang="en-US" altLang="en-US" sz="3000" dirty="0" smtClean="0">
                <a:ea typeface="ＭＳ Ｐゴシック" pitchFamily="34" charset="-128"/>
              </a:rPr>
              <a:t>Prejudice/discrimination based on a person</a:t>
            </a:r>
            <a:r>
              <a:rPr lang="ja-JP" altLang="en-US" sz="3000" dirty="0" smtClean="0">
                <a:ea typeface="ＭＳ Ｐゴシック" pitchFamily="34" charset="-128"/>
              </a:rPr>
              <a:t>’</a:t>
            </a:r>
            <a:r>
              <a:rPr lang="en-US" altLang="ja-JP" sz="3000" dirty="0" smtClean="0">
                <a:ea typeface="ＭＳ Ｐゴシック" pitchFamily="34" charset="-128"/>
              </a:rPr>
              <a:t>s sex</a:t>
            </a:r>
          </a:p>
          <a:p>
            <a:pPr eaLnBrk="1" hangingPunct="1">
              <a:lnSpc>
                <a:spcPct val="90000"/>
              </a:lnSpc>
            </a:pPr>
            <a:r>
              <a:rPr lang="en-US" altLang="en-US" sz="3000" dirty="0" smtClean="0">
                <a:ea typeface="ＭＳ Ｐゴシック" pitchFamily="34" charset="-128"/>
              </a:rPr>
              <a:t>Persists despite close contact between groups (men and women)</a:t>
            </a:r>
          </a:p>
          <a:p>
            <a:pPr eaLnBrk="1" hangingPunct="1">
              <a:lnSpc>
                <a:spcPct val="90000"/>
              </a:lnSpc>
            </a:pPr>
            <a:r>
              <a:rPr lang="en-US" altLang="en-US" sz="3000" dirty="0" smtClean="0">
                <a:ea typeface="ＭＳ Ｐゴシック" pitchFamily="34" charset="-128"/>
              </a:rPr>
              <a:t>Often ambivalent</a:t>
            </a:r>
          </a:p>
          <a:p>
            <a:pPr lvl="1" eaLnBrk="1" hangingPunct="1">
              <a:lnSpc>
                <a:spcPct val="90000"/>
              </a:lnSpc>
            </a:pPr>
            <a:r>
              <a:rPr lang="en-US" altLang="en-US" dirty="0" smtClean="0">
                <a:ea typeface="ＭＳ Ｐゴシック" pitchFamily="34" charset="-128"/>
              </a:rPr>
              <a:t>Hostile attitudes state women are inferior.</a:t>
            </a:r>
          </a:p>
          <a:p>
            <a:pPr lvl="1" eaLnBrk="1" hangingPunct="1">
              <a:lnSpc>
                <a:spcPct val="90000"/>
              </a:lnSpc>
            </a:pPr>
            <a:r>
              <a:rPr lang="en-US" altLang="en-US" dirty="0" smtClean="0">
                <a:ea typeface="ＭＳ Ｐゴシック" pitchFamily="34" charset="-128"/>
              </a:rPr>
              <a:t>Benevolent attitudes state women are in need of protection and special treatment.</a:t>
            </a:r>
          </a:p>
          <a:p>
            <a:pPr lvl="1" eaLnBrk="1" hangingPunct="1">
              <a:lnSpc>
                <a:spcPct val="90000"/>
              </a:lnSpc>
            </a:pPr>
            <a:r>
              <a:rPr lang="en-US" altLang="en-US" dirty="0" smtClean="0">
                <a:ea typeface="ＭＳ Ｐゴシック" pitchFamily="34" charset="-128"/>
              </a:rPr>
              <a:t>Strongest negativity directed toward women who go outside of traditional gender roles.</a:t>
            </a:r>
          </a:p>
          <a:p>
            <a:pPr eaLnBrk="1" hangingPunct="1">
              <a:lnSpc>
                <a:spcPct val="90000"/>
              </a:lnSpc>
            </a:pPr>
            <a:endParaRPr lang="en-US" altLang="en-US" sz="3000" dirty="0" smtClean="0">
              <a:ea typeface="ＭＳ Ｐゴシック" pitchFamily="34" charset="-128"/>
            </a:endParaRPr>
          </a:p>
        </p:txBody>
      </p:sp>
    </p:spTree>
    <p:extLst>
      <p:ext uri="{BB962C8B-B14F-4D97-AF65-F5344CB8AC3E}">
        <p14:creationId xmlns:p14="http://schemas.microsoft.com/office/powerpoint/2010/main" val="67928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Objectives</a:t>
            </a:r>
            <a:endParaRPr lang="en-US" dirty="0"/>
          </a:p>
        </p:txBody>
      </p:sp>
      <p:sp>
        <p:nvSpPr>
          <p:cNvPr id="6" name="Content Placeholder 5"/>
          <p:cNvSpPr>
            <a:spLocks noGrp="1"/>
          </p:cNvSpPr>
          <p:nvPr>
            <p:ph sz="quarter" idx="1"/>
          </p:nvPr>
        </p:nvSpPr>
        <p:spPr/>
        <p:txBody>
          <a:bodyPr>
            <a:normAutofit/>
          </a:bodyPr>
          <a:lstStyle/>
          <a:p>
            <a:r>
              <a:rPr lang="en-US" sz="2800" dirty="0"/>
              <a:t>What purpose does stereotyping serve as a cognitive process for humans?</a:t>
            </a:r>
          </a:p>
          <a:p>
            <a:r>
              <a:rPr lang="en-US" sz="2800" dirty="0" smtClean="0"/>
              <a:t>What </a:t>
            </a:r>
            <a:r>
              <a:rPr lang="en-US" sz="2800" dirty="0"/>
              <a:t>is modern racism</a:t>
            </a:r>
            <a:r>
              <a:rPr lang="en-US" sz="2800" dirty="0" smtClean="0"/>
              <a:t>?</a:t>
            </a:r>
          </a:p>
          <a:p>
            <a:pPr marL="0" indent="0">
              <a:buNone/>
            </a:pPr>
            <a:endParaRPr lang="en-US" sz="2800" dirty="0"/>
          </a:p>
        </p:txBody>
      </p:sp>
      <p:sp>
        <p:nvSpPr>
          <p:cNvPr id="7" name="Content Placeholder 6"/>
          <p:cNvSpPr>
            <a:spLocks noGrp="1"/>
          </p:cNvSpPr>
          <p:nvPr>
            <p:ph sz="quarter" idx="2"/>
          </p:nvPr>
        </p:nvSpPr>
        <p:spPr>
          <a:xfrm>
            <a:off x="4648200" y="1589567"/>
            <a:ext cx="4082901" cy="4572000"/>
          </a:xfrm>
        </p:spPr>
        <p:txBody>
          <a:bodyPr>
            <a:noAutofit/>
          </a:bodyPr>
          <a:lstStyle/>
          <a:p>
            <a:r>
              <a:rPr lang="en-US" sz="2800" dirty="0" smtClean="0"/>
              <a:t>Why do social scientists contend that sexism has both a hostile side and a benevolent side?</a:t>
            </a:r>
          </a:p>
          <a:p>
            <a:r>
              <a:rPr lang="en-US" sz="2800" dirty="0" smtClean="0"/>
              <a:t>Can </a:t>
            </a:r>
            <a:r>
              <a:rPr lang="en-US" sz="2800" dirty="0"/>
              <a:t>prejudice be reduced, or is it so ingrained in our species’ </a:t>
            </a:r>
            <a:r>
              <a:rPr lang="en-US" sz="2800" dirty="0" smtClean="0"/>
              <a:t>evolutionary heritage </a:t>
            </a:r>
            <a:r>
              <a:rPr lang="en-US" sz="2800" dirty="0"/>
              <a:t>that it is impossible to reduce?</a:t>
            </a:r>
          </a:p>
        </p:txBody>
      </p:sp>
    </p:spTree>
    <p:extLst>
      <p:ext uri="{BB962C8B-B14F-4D97-AF65-F5344CB8AC3E}">
        <p14:creationId xmlns:p14="http://schemas.microsoft.com/office/powerpoint/2010/main" val="1860924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tLang="en-US" smtClean="0">
                <a:ea typeface="ＭＳ Ｐゴシック" pitchFamily="34" charset="-128"/>
              </a:rPr>
              <a:t>Weight Prejudice</a:t>
            </a:r>
          </a:p>
        </p:txBody>
      </p:sp>
      <p:sp>
        <p:nvSpPr>
          <p:cNvPr id="27650" name="Content Placeholder 2"/>
          <p:cNvSpPr>
            <a:spLocks noGrp="1"/>
          </p:cNvSpPr>
          <p:nvPr>
            <p:ph idx="1"/>
          </p:nvPr>
        </p:nvSpPr>
        <p:spPr/>
        <p:txBody>
          <a:bodyPr/>
          <a:lstStyle/>
          <a:p>
            <a:pPr eaLnBrk="1" hangingPunct="1"/>
            <a:r>
              <a:rPr lang="en-US" altLang="en-US" smtClean="0">
                <a:ea typeface="ＭＳ Ｐゴシック" pitchFamily="34" charset="-128"/>
              </a:rPr>
              <a:t>Individualist cultures assume that weight is controllable.</a:t>
            </a:r>
          </a:p>
          <a:p>
            <a:pPr lvl="1" eaLnBrk="1" hangingPunct="1"/>
            <a:r>
              <a:rPr lang="en-US" altLang="en-US" smtClean="0">
                <a:ea typeface="ＭＳ Ｐゴシック" pitchFamily="34" charset="-128"/>
              </a:rPr>
              <a:t>Therefore, they believe an obese person is obese because of moral failings.</a:t>
            </a:r>
          </a:p>
          <a:p>
            <a:pPr lvl="1" eaLnBrk="1" hangingPunct="1"/>
            <a:r>
              <a:rPr lang="en-US" altLang="en-US" smtClean="0">
                <a:ea typeface="ＭＳ Ｐゴシック" pitchFamily="34" charset="-128"/>
              </a:rPr>
              <a:t>Twofold stigma: physical appearance and character</a:t>
            </a:r>
          </a:p>
          <a:p>
            <a:pPr eaLnBrk="1" hangingPunct="1"/>
            <a:r>
              <a:rPr lang="en-US" altLang="en-US" smtClean="0">
                <a:ea typeface="ＭＳ Ｐゴシック" pitchFamily="34" charset="-128"/>
              </a:rPr>
              <a:t>Stigma is stronger for obese women than men.</a:t>
            </a:r>
          </a:p>
          <a:p>
            <a:pPr eaLnBrk="1" hangingPunct="1"/>
            <a:r>
              <a:rPr lang="en-US" altLang="en-US" smtClean="0">
                <a:ea typeface="ＭＳ Ｐゴシック" pitchFamily="34" charset="-128"/>
              </a:rPr>
              <a:t>Courtesy stigma: Normal-weight people who are in the company of obese people are judged negatively.</a:t>
            </a:r>
          </a:p>
        </p:txBody>
      </p:sp>
    </p:spTree>
    <p:extLst>
      <p:ext uri="{BB962C8B-B14F-4D97-AF65-F5344CB8AC3E}">
        <p14:creationId xmlns:p14="http://schemas.microsoft.com/office/powerpoint/2010/main" val="4259046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altLang="en-US" smtClean="0">
                <a:ea typeface="ＭＳ Ｐゴシック" pitchFamily="34" charset="-128"/>
              </a:rPr>
              <a:t>Sexual Prejudice</a:t>
            </a:r>
          </a:p>
        </p:txBody>
      </p:sp>
      <p:sp>
        <p:nvSpPr>
          <p:cNvPr id="28674" name="Content Placeholder 2"/>
          <p:cNvSpPr>
            <a:spLocks noGrp="1"/>
          </p:cNvSpPr>
          <p:nvPr>
            <p:ph idx="1"/>
          </p:nvPr>
        </p:nvSpPr>
        <p:spPr/>
        <p:txBody>
          <a:bodyPr/>
          <a:lstStyle/>
          <a:p>
            <a:pPr eaLnBrk="1" hangingPunct="1"/>
            <a:r>
              <a:rPr lang="en-US" altLang="en-US" smtClean="0">
                <a:ea typeface="ＭＳ Ｐゴシック" pitchFamily="34" charset="-128"/>
              </a:rPr>
              <a:t>Prejudice/discrimination based on sexual orientation</a:t>
            </a:r>
          </a:p>
          <a:p>
            <a:pPr eaLnBrk="1" hangingPunct="1"/>
            <a:r>
              <a:rPr lang="en-US" altLang="en-US" smtClean="0">
                <a:ea typeface="ＭＳ Ｐゴシック" pitchFamily="34" charset="-128"/>
              </a:rPr>
              <a:t>Based in hetereosexism </a:t>
            </a:r>
          </a:p>
          <a:p>
            <a:pPr lvl="1" eaLnBrk="1" hangingPunct="1"/>
            <a:r>
              <a:rPr lang="en-US" altLang="en-US" smtClean="0">
                <a:ea typeface="ＭＳ Ｐゴシック" pitchFamily="34" charset="-128"/>
              </a:rPr>
              <a:t>The belief that hetereosexuality is the only acceptable orientation</a:t>
            </a:r>
          </a:p>
          <a:p>
            <a:pPr eaLnBrk="1" hangingPunct="1"/>
            <a:r>
              <a:rPr lang="en-US" altLang="en-US" smtClean="0">
                <a:ea typeface="ＭＳ Ｐゴシック" pitchFamily="34" charset="-128"/>
              </a:rPr>
              <a:t>Both overt and subtle forms are common.</a:t>
            </a:r>
          </a:p>
          <a:p>
            <a:pPr eaLnBrk="1" hangingPunct="1"/>
            <a:r>
              <a:rPr lang="en-US" altLang="en-US" smtClean="0">
                <a:ea typeface="ＭＳ Ｐゴシック" pitchFamily="34" charset="-128"/>
              </a:rPr>
              <a:t>Tied to social-conservative value systems</a:t>
            </a:r>
          </a:p>
        </p:txBody>
      </p:sp>
    </p:spTree>
    <p:extLst>
      <p:ext uri="{BB962C8B-B14F-4D97-AF65-F5344CB8AC3E}">
        <p14:creationId xmlns:p14="http://schemas.microsoft.com/office/powerpoint/2010/main" val="2781217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altLang="en-US" smtClean="0">
                <a:ea typeface="ＭＳ Ｐゴシック" pitchFamily="34" charset="-128"/>
              </a:rPr>
              <a:t>Mental Illness Prejudice</a:t>
            </a:r>
          </a:p>
        </p:txBody>
      </p:sp>
      <p:sp>
        <p:nvSpPr>
          <p:cNvPr id="29698" name="Content Placeholder 2"/>
          <p:cNvSpPr>
            <a:spLocks noGrp="1"/>
          </p:cNvSpPr>
          <p:nvPr>
            <p:ph idx="1"/>
          </p:nvPr>
        </p:nvSpPr>
        <p:spPr/>
        <p:txBody>
          <a:bodyPr/>
          <a:lstStyle/>
          <a:p>
            <a:r>
              <a:rPr lang="en-US" altLang="en-US" smtClean="0">
                <a:ea typeface="ＭＳ Ｐゴシック" pitchFamily="34" charset="-128"/>
              </a:rPr>
              <a:t>Belief that mentally ill people are dangerous and less capable than others</a:t>
            </a:r>
          </a:p>
          <a:p>
            <a:r>
              <a:rPr lang="en-US" altLang="en-US" smtClean="0">
                <a:ea typeface="ＭＳ Ｐゴシック" pitchFamily="34" charset="-128"/>
              </a:rPr>
              <a:t>People with psychological problems often conceal their symptoms.</a:t>
            </a:r>
          </a:p>
          <a:p>
            <a:r>
              <a:rPr lang="en-US" altLang="en-US" smtClean="0">
                <a:ea typeface="ＭＳ Ｐゴシック" pitchFamily="34" charset="-128"/>
              </a:rPr>
              <a:t>Research suggests there are very little (if any) differences in violence between those who were former patients in mental hospitals and control groups.</a:t>
            </a:r>
          </a:p>
        </p:txBody>
      </p:sp>
    </p:spTree>
    <p:extLst>
      <p:ext uri="{BB962C8B-B14F-4D97-AF65-F5344CB8AC3E}">
        <p14:creationId xmlns:p14="http://schemas.microsoft.com/office/powerpoint/2010/main" val="2890544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altLang="en-US" smtClean="0">
                <a:ea typeface="ＭＳ Ｐゴシック" pitchFamily="34" charset="-128"/>
              </a:rPr>
              <a:t>Stereotype Threat</a:t>
            </a:r>
          </a:p>
        </p:txBody>
      </p:sp>
      <p:sp>
        <p:nvSpPr>
          <p:cNvPr id="30722" name="Content Placeholder 2"/>
          <p:cNvSpPr>
            <a:spLocks noGrp="1"/>
          </p:cNvSpPr>
          <p:nvPr>
            <p:ph idx="1"/>
          </p:nvPr>
        </p:nvSpPr>
        <p:spPr/>
        <p:txBody>
          <a:bodyPr/>
          <a:lstStyle/>
          <a:p>
            <a:pPr eaLnBrk="1" hangingPunct="1"/>
            <a:r>
              <a:rPr lang="en-US" altLang="en-US" smtClean="0">
                <a:ea typeface="ＭＳ Ｐゴシック" pitchFamily="34" charset="-128"/>
              </a:rPr>
              <a:t>When you are performing a task where you know your group is stereotyped to perform poorly, your performance suffers.</a:t>
            </a:r>
          </a:p>
          <a:p>
            <a:pPr lvl="1" eaLnBrk="1" hangingPunct="1"/>
            <a:r>
              <a:rPr lang="en-US" altLang="en-US" smtClean="0">
                <a:ea typeface="ＭＳ Ｐゴシック" pitchFamily="34" charset="-128"/>
              </a:rPr>
              <a:t>Arousal increases the cognitive load.</a:t>
            </a:r>
          </a:p>
          <a:p>
            <a:pPr lvl="1" eaLnBrk="1" hangingPunct="1"/>
            <a:r>
              <a:rPr lang="en-US" altLang="en-US" smtClean="0">
                <a:ea typeface="ＭＳ Ｐゴシック" pitchFamily="34" charset="-128"/>
              </a:rPr>
              <a:t>The focus shifts to avoiding errors rather than doing well.</a:t>
            </a:r>
          </a:p>
          <a:p>
            <a:pPr eaLnBrk="1" hangingPunct="1"/>
            <a:r>
              <a:rPr lang="en-US" altLang="en-US" smtClean="0">
                <a:ea typeface="ＭＳ Ｐゴシック" pitchFamily="34" charset="-128"/>
              </a:rPr>
              <a:t>Subtle cues can induce stereotype threat.</a:t>
            </a:r>
          </a:p>
          <a:p>
            <a:pPr eaLnBrk="1" hangingPunct="1"/>
            <a:r>
              <a:rPr lang="en-US" altLang="en-US" smtClean="0">
                <a:ea typeface="ＭＳ Ｐゴシック" pitchFamily="34" charset="-128"/>
              </a:rPr>
              <a:t>Stereotype threat is strongest for people who want to do well the most.</a:t>
            </a:r>
          </a:p>
          <a:p>
            <a:pPr eaLnBrk="1" hangingPunct="1">
              <a:buFont typeface="Arial" pitchFamily="34" charset="0"/>
              <a:buNone/>
            </a:pPr>
            <a:endParaRPr lang="en-US" altLang="en-US" smtClean="0">
              <a:ea typeface="ＭＳ Ｐゴシック" pitchFamily="34" charset="-128"/>
            </a:endParaRPr>
          </a:p>
        </p:txBody>
      </p:sp>
    </p:spTree>
    <p:extLst>
      <p:ext uri="{BB962C8B-B14F-4D97-AF65-F5344CB8AC3E}">
        <p14:creationId xmlns:p14="http://schemas.microsoft.com/office/powerpoint/2010/main" val="3727479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ea typeface="+mj-ea"/>
                <a:cs typeface="+mj-cs"/>
              </a:rPr>
              <a:t>Consequences of Stereotype Threat</a:t>
            </a:r>
            <a:endParaRPr lang="en-US" dirty="0">
              <a:ea typeface="+mj-ea"/>
              <a:cs typeface="+mj-cs"/>
            </a:endParaRPr>
          </a:p>
        </p:txBody>
      </p:sp>
      <p:sp>
        <p:nvSpPr>
          <p:cNvPr id="31746" name="Content Placeholder 2"/>
          <p:cNvSpPr>
            <a:spLocks noGrp="1"/>
          </p:cNvSpPr>
          <p:nvPr>
            <p:ph idx="1"/>
          </p:nvPr>
        </p:nvSpPr>
        <p:spPr/>
        <p:txBody>
          <a:bodyPr/>
          <a:lstStyle/>
          <a:p>
            <a:pPr eaLnBrk="1" hangingPunct="1"/>
            <a:r>
              <a:rPr lang="en-US" altLang="en-US" smtClean="0">
                <a:ea typeface="ＭＳ Ｐゴシック" pitchFamily="34" charset="-128"/>
              </a:rPr>
              <a:t>Short-term consequences</a:t>
            </a:r>
          </a:p>
          <a:p>
            <a:pPr lvl="1" eaLnBrk="1" hangingPunct="1"/>
            <a:r>
              <a:rPr lang="en-US" altLang="en-US" smtClean="0">
                <a:ea typeface="ＭＳ Ｐゴシック" pitchFamily="34" charset="-128"/>
              </a:rPr>
              <a:t>Lower test scores</a:t>
            </a:r>
          </a:p>
          <a:p>
            <a:pPr lvl="1" eaLnBrk="1" hangingPunct="1"/>
            <a:r>
              <a:rPr lang="en-US" altLang="en-US" smtClean="0">
                <a:ea typeface="ＭＳ Ｐゴシック" pitchFamily="34" charset="-128"/>
              </a:rPr>
              <a:t>Depleted self-regulation</a:t>
            </a:r>
          </a:p>
          <a:p>
            <a:pPr eaLnBrk="1" hangingPunct="1"/>
            <a:r>
              <a:rPr lang="en-US" altLang="en-US" smtClean="0">
                <a:ea typeface="ＭＳ Ｐゴシック" pitchFamily="34" charset="-128"/>
              </a:rPr>
              <a:t>Long-term consequences</a:t>
            </a:r>
          </a:p>
          <a:p>
            <a:pPr lvl="1" eaLnBrk="1" hangingPunct="1"/>
            <a:r>
              <a:rPr lang="en-US" altLang="en-US" smtClean="0">
                <a:ea typeface="ＭＳ Ｐゴシック" pitchFamily="34" charset="-128"/>
              </a:rPr>
              <a:t>Disidentification with academic area/career</a:t>
            </a:r>
          </a:p>
          <a:p>
            <a:pPr lvl="1" eaLnBrk="1" hangingPunct="1"/>
            <a:r>
              <a:rPr lang="en-US" altLang="en-US" smtClean="0">
                <a:ea typeface="ＭＳ Ｐゴシック" pitchFamily="34" charset="-128"/>
              </a:rPr>
              <a:t>Self-fulfilling prophecies</a:t>
            </a:r>
          </a:p>
          <a:p>
            <a:pPr eaLnBrk="1" hangingPunct="1"/>
            <a:r>
              <a:rPr lang="en-US" altLang="en-US" smtClean="0">
                <a:ea typeface="ＭＳ Ｐゴシック" pitchFamily="34" charset="-128"/>
              </a:rPr>
              <a:t>Fortunately, stereotype threat can be reduced.</a:t>
            </a:r>
          </a:p>
          <a:p>
            <a:pPr lvl="1" eaLnBrk="1" hangingPunct="1"/>
            <a:endParaRPr lang="en-US" altLang="en-US" smtClean="0">
              <a:ea typeface="ＭＳ Ｐゴシック" pitchFamily="34" charset="-128"/>
            </a:endParaRPr>
          </a:p>
        </p:txBody>
      </p:sp>
    </p:spTree>
    <p:extLst>
      <p:ext uri="{BB962C8B-B14F-4D97-AF65-F5344CB8AC3E}">
        <p14:creationId xmlns:p14="http://schemas.microsoft.com/office/powerpoint/2010/main" val="3057904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6.5	African American Intellectual Test 	Performance and Stereotype Threat</a:t>
            </a:r>
            <a:endParaRPr lang="en-US" dirty="0"/>
          </a:p>
        </p:txBody>
      </p:sp>
      <p:pic>
        <p:nvPicPr>
          <p:cNvPr id="7" name="Picture Placeholder 6" descr="Steele and Aronson administered a difficult English test to black and white college students. When the test was described as a measure of intellectual ability (stereotype threat condition), blacks performed worse than whites. However, when it was not associated with ability (nonstereotype threat condition), no racial&#10;differences were found." title="African American Intellectual Test Performance and Stereotype Threat"/>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244511" y="0"/>
            <a:ext cx="6215554" cy="4568952"/>
          </a:xfrm>
        </p:spPr>
      </p:pic>
    </p:spTree>
    <p:extLst>
      <p:ext uri="{BB962C8B-B14F-4D97-AF65-F5344CB8AC3E}">
        <p14:creationId xmlns:p14="http://schemas.microsoft.com/office/powerpoint/2010/main" val="67368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6.6	</a:t>
            </a:r>
            <a:r>
              <a:rPr lang="en-US" dirty="0"/>
              <a:t>Stereotype Threat and Women’s Math </a:t>
            </a:r>
            <a:r>
              <a:rPr lang="en-US" dirty="0" smtClean="0"/>
              <a:t>	Performance</a:t>
            </a:r>
            <a:endParaRPr lang="en-US" dirty="0"/>
          </a:p>
        </p:txBody>
      </p:sp>
      <p:pic>
        <p:nvPicPr>
          <p:cNvPr id="5" name="Picture Placeholder 4" descr="Spencer and his colleagues found that when a difficult math test was described as exhibiting gender differences (men outperforming women), women did indeed underperform. However, when the test was described as exhibiting no gender differences, women’s underperformance disappeared." title="Stereotype Threat and Women’s Math Performanc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970077" y="0"/>
            <a:ext cx="6764422" cy="4568952"/>
          </a:xfrm>
        </p:spPr>
      </p:pic>
    </p:spTree>
    <p:extLst>
      <p:ext uri="{BB962C8B-B14F-4D97-AF65-F5344CB8AC3E}">
        <p14:creationId xmlns:p14="http://schemas.microsoft.com/office/powerpoint/2010/main" val="3995904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altLang="en-US" dirty="0" smtClean="0">
                <a:ea typeface="ＭＳ Ｐゴシック" pitchFamily="34" charset="-128"/>
              </a:rPr>
              <a:t>Ingroup Bias</a:t>
            </a:r>
          </a:p>
        </p:txBody>
      </p:sp>
      <p:sp>
        <p:nvSpPr>
          <p:cNvPr id="32770" name="Content Placeholder 2"/>
          <p:cNvSpPr>
            <a:spLocks noGrp="1"/>
          </p:cNvSpPr>
          <p:nvPr>
            <p:ph idx="1"/>
          </p:nvPr>
        </p:nvSpPr>
        <p:spPr/>
        <p:txBody>
          <a:bodyPr/>
          <a:lstStyle/>
          <a:p>
            <a:pPr eaLnBrk="1" hangingPunct="1"/>
            <a:r>
              <a:rPr lang="en-US" altLang="en-US" smtClean="0">
                <a:ea typeface="ＭＳ Ｐゴシック" pitchFamily="34" charset="-128"/>
              </a:rPr>
              <a:t>One factor behind prejudice</a:t>
            </a:r>
          </a:p>
          <a:p>
            <a:pPr eaLnBrk="1" hangingPunct="1"/>
            <a:r>
              <a:rPr lang="en-US" altLang="en-US" smtClean="0">
                <a:ea typeface="ＭＳ Ｐゴシック" pitchFamily="34" charset="-128"/>
              </a:rPr>
              <a:t>The implicit preference for one’s own group is very strong.</a:t>
            </a:r>
          </a:p>
          <a:p>
            <a:pPr eaLnBrk="1" hangingPunct="1"/>
            <a:r>
              <a:rPr lang="en-US" altLang="en-US" smtClean="0">
                <a:ea typeface="ＭＳ Ｐゴシック" pitchFamily="34" charset="-128"/>
              </a:rPr>
              <a:t>Bias emerges even for temporary, arbitrary groups.</a:t>
            </a:r>
          </a:p>
          <a:p>
            <a:pPr eaLnBrk="1" hangingPunct="1"/>
            <a:r>
              <a:rPr lang="en-US" altLang="en-US" smtClean="0">
                <a:ea typeface="ＭＳ Ｐゴシック" pitchFamily="34" charset="-128"/>
              </a:rPr>
              <a:t>Bias may be motivated by desire for positive social identity. </a:t>
            </a:r>
          </a:p>
        </p:txBody>
      </p:sp>
    </p:spTree>
    <p:extLst>
      <p:ext uri="{BB962C8B-B14F-4D97-AF65-F5344CB8AC3E}">
        <p14:creationId xmlns:p14="http://schemas.microsoft.com/office/powerpoint/2010/main" val="969556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lstStyle/>
          <a:p>
            <a:pPr>
              <a:tabLst>
                <a:tab pos="1828800" algn="l"/>
              </a:tabLst>
            </a:pPr>
            <a:r>
              <a:rPr lang="en-US" dirty="0" smtClean="0"/>
              <a:t>Figure 6.7	</a:t>
            </a:r>
            <a:r>
              <a:rPr lang="en-US" dirty="0"/>
              <a:t>Us and Them: Ingroup Biasing</a:t>
            </a:r>
            <a:endParaRPr lang="en-US" dirty="0"/>
          </a:p>
        </p:txBody>
      </p:sp>
      <p:pic>
        <p:nvPicPr>
          <p:cNvPr id="8" name="Picture Placeholder 7" descr="Perdue and colleagues found that nonsense words that had previously been paired with ingroup pronouns (e.g., us) were evaluated as more “pleasant” than nonsense words that had been paired with either outgroup pronouns (e.g., them) or control pronouns (e.g., hers). This study suggests that the ingroup-outgroup distinction has such emotional meaning to people that it can even shape their evaluation of unfamiliar words." title="Us and Them: Ingroup Biasing"/>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550147" y="0"/>
            <a:ext cx="5604281" cy="4568952"/>
          </a:xfrm>
        </p:spPr>
      </p:pic>
    </p:spTree>
    <p:extLst>
      <p:ext uri="{BB962C8B-B14F-4D97-AF65-F5344CB8AC3E}">
        <p14:creationId xmlns:p14="http://schemas.microsoft.com/office/powerpoint/2010/main" val="1857515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altLang="en-US" smtClean="0">
                <a:ea typeface="ＭＳ Ｐゴシック" pitchFamily="34" charset="-128"/>
              </a:rPr>
              <a:t>Intergroup Conflict</a:t>
            </a:r>
          </a:p>
        </p:txBody>
      </p:sp>
      <p:sp>
        <p:nvSpPr>
          <p:cNvPr id="33794" name="Content Placeholder 2"/>
          <p:cNvSpPr>
            <a:spLocks noGrp="1"/>
          </p:cNvSpPr>
          <p:nvPr>
            <p:ph idx="1"/>
          </p:nvPr>
        </p:nvSpPr>
        <p:spPr/>
        <p:txBody>
          <a:bodyPr/>
          <a:lstStyle/>
          <a:p>
            <a:pPr eaLnBrk="1" hangingPunct="1"/>
            <a:r>
              <a:rPr lang="en-US" altLang="en-US" dirty="0" smtClean="0">
                <a:ea typeface="ＭＳ Ｐゴシック" pitchFamily="34" charset="-128"/>
              </a:rPr>
              <a:t>Realistic group conflict theory: Groups develop hostility because they compete for scarce resources.</a:t>
            </a:r>
          </a:p>
          <a:p>
            <a:pPr eaLnBrk="1" hangingPunct="1"/>
            <a:r>
              <a:rPr lang="en-US" altLang="en-US" dirty="0" smtClean="0">
                <a:ea typeface="ＭＳ Ｐゴシック" pitchFamily="34" charset="-128"/>
              </a:rPr>
              <a:t>In conflict, ethnocentrism increases</a:t>
            </a:r>
          </a:p>
          <a:p>
            <a:pPr lvl="1" eaLnBrk="1" hangingPunct="1"/>
            <a:r>
              <a:rPr lang="en-US" altLang="en-US" dirty="0" smtClean="0">
                <a:ea typeface="ＭＳ Ｐゴシック" pitchFamily="34" charset="-128"/>
              </a:rPr>
              <a:t>More hostility toward outgroup</a:t>
            </a:r>
          </a:p>
          <a:p>
            <a:pPr lvl="1" eaLnBrk="1" hangingPunct="1"/>
            <a:r>
              <a:rPr lang="en-US" altLang="en-US" dirty="0" smtClean="0">
                <a:ea typeface="ＭＳ Ｐゴシック" pitchFamily="34" charset="-128"/>
              </a:rPr>
              <a:t>More loyalty toward </a:t>
            </a:r>
            <a:r>
              <a:rPr lang="en-US" altLang="en-US" dirty="0" err="1" smtClean="0">
                <a:ea typeface="ＭＳ Ｐゴシック" pitchFamily="34" charset="-128"/>
              </a:rPr>
              <a:t>ingroup</a:t>
            </a:r>
            <a:endParaRPr lang="en-US" altLang="en-US" dirty="0" smtClean="0">
              <a:ea typeface="ＭＳ Ｐゴシック" pitchFamily="34" charset="-128"/>
            </a:endParaRPr>
          </a:p>
        </p:txBody>
      </p:sp>
    </p:spTree>
    <p:extLst>
      <p:ext uri="{BB962C8B-B14F-4D97-AF65-F5344CB8AC3E}">
        <p14:creationId xmlns:p14="http://schemas.microsoft.com/office/powerpoint/2010/main" val="413353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altLang="en-US" smtClean="0">
                <a:ea typeface="ＭＳ Ｐゴシック" pitchFamily="34" charset="-128"/>
              </a:rPr>
              <a:t>Intergroup Attitudes</a:t>
            </a:r>
          </a:p>
        </p:txBody>
      </p:sp>
      <p:sp>
        <p:nvSpPr>
          <p:cNvPr id="14338" name="Content Placeholder 2"/>
          <p:cNvSpPr>
            <a:spLocks noGrp="1"/>
          </p:cNvSpPr>
          <p:nvPr>
            <p:ph idx="1"/>
          </p:nvPr>
        </p:nvSpPr>
        <p:spPr/>
        <p:txBody>
          <a:bodyPr/>
          <a:lstStyle/>
          <a:p>
            <a:pPr eaLnBrk="1" hangingPunct="1"/>
            <a:r>
              <a:rPr lang="en-US" altLang="en-US" dirty="0" smtClean="0">
                <a:ea typeface="ＭＳ Ｐゴシック" pitchFamily="34" charset="-128"/>
              </a:rPr>
              <a:t>Using </a:t>
            </a:r>
            <a:r>
              <a:rPr lang="en-US" altLang="en-US" dirty="0" err="1" smtClean="0">
                <a:ea typeface="ＭＳ Ｐゴシック" pitchFamily="34" charset="-128"/>
              </a:rPr>
              <a:t>tricomponent</a:t>
            </a:r>
            <a:r>
              <a:rPr lang="en-US" altLang="en-US" dirty="0" smtClean="0">
                <a:ea typeface="ＭＳ Ｐゴシック" pitchFamily="34" charset="-128"/>
              </a:rPr>
              <a:t> model of attitudes when dealing with a social outgroup</a:t>
            </a:r>
          </a:p>
          <a:p>
            <a:pPr lvl="1" eaLnBrk="1" hangingPunct="1"/>
            <a:r>
              <a:rPr lang="en-US" altLang="en-US" dirty="0" smtClean="0">
                <a:ea typeface="ＭＳ Ｐゴシック" pitchFamily="34" charset="-128"/>
              </a:rPr>
              <a:t>Cognitive component—stereotype</a:t>
            </a:r>
          </a:p>
          <a:p>
            <a:pPr lvl="1" eaLnBrk="1" hangingPunct="1"/>
            <a:r>
              <a:rPr lang="en-US" altLang="en-US" dirty="0" smtClean="0">
                <a:ea typeface="ＭＳ Ｐゴシック" pitchFamily="34" charset="-128"/>
              </a:rPr>
              <a:t>Affective/evaluative component—prejudice</a:t>
            </a:r>
          </a:p>
          <a:p>
            <a:pPr lvl="1" eaLnBrk="1" hangingPunct="1">
              <a:spcBef>
                <a:spcPts val="600"/>
              </a:spcBef>
              <a:spcAft>
                <a:spcPts val="1200"/>
              </a:spcAft>
            </a:pPr>
            <a:r>
              <a:rPr lang="en-US" altLang="en-US" dirty="0" smtClean="0">
                <a:ea typeface="ＭＳ Ｐゴシック" pitchFamily="34" charset="-128"/>
              </a:rPr>
              <a:t>Behavioral </a:t>
            </a:r>
            <a:r>
              <a:rPr lang="en-US" altLang="en-US" dirty="0" smtClean="0">
                <a:ea typeface="ＭＳ Ｐゴシック" pitchFamily="34" charset="-128"/>
              </a:rPr>
              <a:t>component—discrimination</a:t>
            </a:r>
            <a:endParaRPr lang="en-US" altLang="en-US" dirty="0" smtClean="0">
              <a:ea typeface="ＭＳ Ｐゴシック" pitchFamily="34" charset="-128"/>
            </a:endParaRPr>
          </a:p>
          <a:p>
            <a:pPr>
              <a:spcAft>
                <a:spcPts val="1200"/>
              </a:spcAft>
            </a:pPr>
            <a:r>
              <a:rPr lang="en-US" altLang="en-US" dirty="0" smtClean="0">
                <a:ea typeface="ＭＳ Ｐゴシック" pitchFamily="34" charset="-128"/>
              </a:rPr>
              <a:t>Ingroup: a group to which one belongs; us</a:t>
            </a:r>
          </a:p>
          <a:p>
            <a:pPr eaLnBrk="1" hangingPunct="1">
              <a:spcAft>
                <a:spcPts val="1200"/>
              </a:spcAft>
            </a:pPr>
            <a:r>
              <a:rPr lang="en-US" altLang="en-US" dirty="0" smtClean="0">
                <a:ea typeface="ＭＳ Ｐゴシック" pitchFamily="34" charset="-128"/>
              </a:rPr>
              <a:t>Outgroup: a group to which one does not belong; </a:t>
            </a:r>
            <a:r>
              <a:rPr lang="en-US" altLang="ja-JP" dirty="0" smtClean="0">
                <a:ea typeface="ＭＳ Ｐゴシック" pitchFamily="34" charset="-128"/>
              </a:rPr>
              <a:t>them</a:t>
            </a:r>
          </a:p>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20130358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altLang="en-US" dirty="0" smtClean="0">
                <a:ea typeface="ＭＳ Ｐゴシック" pitchFamily="34" charset="-128"/>
              </a:rPr>
              <a:t>Robber</a:t>
            </a:r>
            <a:r>
              <a:rPr lang="en-US" altLang="ja-JP" dirty="0" smtClean="0">
                <a:ea typeface="ＭＳ Ｐゴシック" pitchFamily="34" charset="-128"/>
              </a:rPr>
              <a:t>s </a:t>
            </a:r>
            <a:r>
              <a:rPr lang="en-US" altLang="ja-JP" dirty="0" smtClean="0">
                <a:ea typeface="ＭＳ Ｐゴシック" pitchFamily="34" charset="-128"/>
              </a:rPr>
              <a:t>Cave Experiment</a:t>
            </a:r>
            <a:endParaRPr lang="en-US" altLang="en-US" dirty="0" smtClean="0">
              <a:ea typeface="ＭＳ Ｐゴシック" pitchFamily="34" charset="-128"/>
            </a:endParaRPr>
          </a:p>
        </p:txBody>
      </p:sp>
      <p:sp>
        <p:nvSpPr>
          <p:cNvPr id="34818" name="Content Placeholder 2"/>
          <p:cNvSpPr>
            <a:spLocks noGrp="1"/>
          </p:cNvSpPr>
          <p:nvPr>
            <p:ph idx="1"/>
          </p:nvPr>
        </p:nvSpPr>
        <p:spPr/>
        <p:txBody>
          <a:bodyPr/>
          <a:lstStyle/>
          <a:p>
            <a:pPr eaLnBrk="1" hangingPunct="1">
              <a:lnSpc>
                <a:spcPct val="80000"/>
              </a:lnSpc>
            </a:pPr>
            <a:r>
              <a:rPr lang="en-US" altLang="en-US" dirty="0" smtClean="0">
                <a:ea typeface="ＭＳ Ｐゴシック" pitchFamily="34" charset="-128"/>
              </a:rPr>
              <a:t>Randomly assign normal children to two groups at camp.</a:t>
            </a:r>
          </a:p>
          <a:p>
            <a:pPr eaLnBrk="1" hangingPunct="1">
              <a:lnSpc>
                <a:spcPct val="80000"/>
              </a:lnSpc>
            </a:pPr>
            <a:r>
              <a:rPr lang="en-US" altLang="en-US" dirty="0" smtClean="0">
                <a:ea typeface="ＭＳ Ｐゴシック" pitchFamily="34" charset="-128"/>
              </a:rPr>
              <a:t>Create </a:t>
            </a:r>
            <a:r>
              <a:rPr lang="en-US" altLang="en-US" dirty="0" err="1" smtClean="0">
                <a:ea typeface="ＭＳ Ｐゴシック" pitchFamily="34" charset="-128"/>
              </a:rPr>
              <a:t>ingroup</a:t>
            </a:r>
            <a:r>
              <a:rPr lang="en-US" altLang="en-US" dirty="0" smtClean="0">
                <a:ea typeface="ＭＳ Ｐゴシック" pitchFamily="34" charset="-128"/>
              </a:rPr>
              <a:t> identity through cooperative activities.</a:t>
            </a:r>
          </a:p>
          <a:p>
            <a:pPr eaLnBrk="1" hangingPunct="1">
              <a:lnSpc>
                <a:spcPct val="80000"/>
              </a:lnSpc>
            </a:pPr>
            <a:r>
              <a:rPr lang="en-US" altLang="en-US" dirty="0" smtClean="0">
                <a:ea typeface="ＭＳ Ｐゴシック" pitchFamily="34" charset="-128"/>
              </a:rPr>
              <a:t>Stage intergroup competition.</a:t>
            </a:r>
          </a:p>
          <a:p>
            <a:pPr lvl="1" eaLnBrk="1" hangingPunct="1">
              <a:lnSpc>
                <a:spcPct val="80000"/>
              </a:lnSpc>
            </a:pPr>
            <a:r>
              <a:rPr lang="en-US" altLang="en-US" dirty="0" smtClean="0">
                <a:ea typeface="ＭＳ Ｐゴシック" pitchFamily="34" charset="-128"/>
              </a:rPr>
              <a:t>Boys became hostile to the </a:t>
            </a:r>
            <a:r>
              <a:rPr lang="ja-JP" altLang="en-US" dirty="0" smtClean="0">
                <a:ea typeface="ＭＳ Ｐゴシック" pitchFamily="34" charset="-128"/>
              </a:rPr>
              <a:t>“</a:t>
            </a:r>
            <a:r>
              <a:rPr lang="en-US" altLang="ja-JP" dirty="0" smtClean="0">
                <a:ea typeface="ＭＳ Ｐゴシック" pitchFamily="34" charset="-128"/>
              </a:rPr>
              <a:t>other</a:t>
            </a:r>
            <a:r>
              <a:rPr lang="ja-JP" altLang="en-US" dirty="0" smtClean="0">
                <a:ea typeface="ＭＳ Ｐゴシック" pitchFamily="34" charset="-128"/>
              </a:rPr>
              <a:t>”</a:t>
            </a:r>
            <a:r>
              <a:rPr lang="en-US" altLang="ja-JP" dirty="0" smtClean="0">
                <a:ea typeface="ＭＳ Ｐゴシック" pitchFamily="34" charset="-128"/>
              </a:rPr>
              <a:t> side</a:t>
            </a:r>
          </a:p>
          <a:p>
            <a:pPr eaLnBrk="1" hangingPunct="1">
              <a:lnSpc>
                <a:spcPct val="80000"/>
              </a:lnSpc>
            </a:pPr>
            <a:r>
              <a:rPr lang="en-US" altLang="en-US" dirty="0" smtClean="0">
                <a:ea typeface="ＭＳ Ｐゴシック" pitchFamily="34" charset="-128"/>
              </a:rPr>
              <a:t>Require intergroup cooperation.</a:t>
            </a:r>
          </a:p>
          <a:p>
            <a:pPr lvl="1" eaLnBrk="1" hangingPunct="1">
              <a:lnSpc>
                <a:spcPct val="80000"/>
              </a:lnSpc>
            </a:pPr>
            <a:r>
              <a:rPr lang="en-US" altLang="en-US" dirty="0" smtClean="0">
                <a:ea typeface="ＭＳ Ｐゴシック" pitchFamily="34" charset="-128"/>
              </a:rPr>
              <a:t>Imposed superordinate goals</a:t>
            </a:r>
          </a:p>
          <a:p>
            <a:pPr lvl="1" eaLnBrk="1" hangingPunct="1">
              <a:lnSpc>
                <a:spcPct val="80000"/>
              </a:lnSpc>
            </a:pPr>
            <a:r>
              <a:rPr lang="en-US" altLang="en-US" dirty="0" smtClean="0">
                <a:ea typeface="ＭＳ Ｐゴシック" pitchFamily="34" charset="-128"/>
              </a:rPr>
              <a:t>Attitudes toward outgroups became more positive</a:t>
            </a:r>
          </a:p>
        </p:txBody>
      </p:sp>
    </p:spTree>
    <p:extLst>
      <p:ext uri="{BB962C8B-B14F-4D97-AF65-F5344CB8AC3E}">
        <p14:creationId xmlns:p14="http://schemas.microsoft.com/office/powerpoint/2010/main" val="3713905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lstStyle/>
          <a:p>
            <a:r>
              <a:rPr lang="en-US" dirty="0" smtClean="0"/>
              <a:t>The Robbers Cave Experiment</a:t>
            </a:r>
            <a:endParaRPr lang="en-US" dirty="0"/>
          </a:p>
        </p:txBody>
      </p:sp>
      <p:pic>
        <p:nvPicPr>
          <p:cNvPr id="7" name="Picture Placeholder 6" descr="Sherif and his colleagues (1961) created intergroup hostility between two groups of boys (the “Eagles” and the “Rattlers”) at a&#10;summer camp by having them compete against one another. In the photo on the left shown here, the Eagles grab and burn the&#10;Rattlers’ group flag after losing a tug-of-war contest. Later (right photo), the Rattlers hang an Eagle’s pair of jeans—upon which&#10;they have painted, “The Last of the Eagles”—from a pole." title=" Robbers Cave Experiment"/>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560576" y="606534"/>
            <a:ext cx="7583424" cy="3355883"/>
          </a:xfrm>
        </p:spPr>
      </p:pic>
    </p:spTree>
    <p:extLst>
      <p:ext uri="{BB962C8B-B14F-4D97-AF65-F5344CB8AC3E}">
        <p14:creationId xmlns:p14="http://schemas.microsoft.com/office/powerpoint/2010/main" val="3797668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altLang="en-US" smtClean="0">
                <a:ea typeface="ＭＳ Ｐゴシック" pitchFamily="34" charset="-128"/>
              </a:rPr>
              <a:t>Social Dominance Theory</a:t>
            </a:r>
          </a:p>
        </p:txBody>
      </p:sp>
      <p:sp>
        <p:nvSpPr>
          <p:cNvPr id="3" name="Content Placeholder 2"/>
          <p:cNvSpPr>
            <a:spLocks noGrp="1"/>
          </p:cNvSpPr>
          <p:nvPr>
            <p:ph idx="1"/>
          </p:nvPr>
        </p:nvSpPr>
        <p:spPr/>
        <p:txBody>
          <a:bodyPr rtlCol="0">
            <a:normAutofit/>
          </a:bodyPr>
          <a:lstStyle/>
          <a:p>
            <a:pPr marL="566928" indent="-457200">
              <a:buClr>
                <a:schemeClr val="accent1"/>
              </a:buClr>
              <a:defRPr/>
            </a:pPr>
            <a:r>
              <a:rPr lang="en-US" dirty="0" smtClean="0">
                <a:ea typeface="+mn-ea"/>
                <a:cs typeface="+mn-cs"/>
              </a:rPr>
              <a:t>Groups in a society are hierarchical.</a:t>
            </a:r>
          </a:p>
          <a:p>
            <a:pPr marL="868680" lvl="1" indent="-457200">
              <a:defRPr/>
            </a:pPr>
            <a:r>
              <a:rPr lang="en-US" dirty="0" smtClean="0">
                <a:ea typeface="+mn-ea"/>
              </a:rPr>
              <a:t>Groups at the top get a disproportionate share of wealth, prestige, education, and health.</a:t>
            </a:r>
          </a:p>
          <a:p>
            <a:pPr marL="868680" lvl="1" indent="-457200">
              <a:defRPr/>
            </a:pPr>
            <a:r>
              <a:rPr lang="en-US" dirty="0" smtClean="0">
                <a:ea typeface="+mn-ea"/>
              </a:rPr>
              <a:t>Groups at the top develop prejudice against those at the bottom.</a:t>
            </a:r>
          </a:p>
          <a:p>
            <a:pPr marL="566928" indent="-457200">
              <a:buClr>
                <a:schemeClr val="accent1"/>
              </a:buClr>
              <a:defRPr/>
            </a:pPr>
            <a:r>
              <a:rPr lang="en-US" dirty="0" smtClean="0">
                <a:ea typeface="+mn-ea"/>
                <a:cs typeface="+mn-cs"/>
              </a:rPr>
              <a:t>As people move up the hierarchy, they generally develop less egalitarian beliefs.</a:t>
            </a:r>
          </a:p>
          <a:p>
            <a:pPr marL="566928" indent="-457200">
              <a:buClr>
                <a:schemeClr val="accent1"/>
              </a:buClr>
              <a:defRPr/>
            </a:pPr>
            <a:r>
              <a:rPr lang="en-US" dirty="0" smtClean="0">
                <a:ea typeface="+mn-ea"/>
                <a:cs typeface="+mn-cs"/>
              </a:rPr>
              <a:t>Individuals differ in their social dominance orientation.</a:t>
            </a:r>
            <a:endParaRPr lang="en-US" dirty="0">
              <a:ea typeface="+mn-ea"/>
              <a:cs typeface="+mn-cs"/>
            </a:endParaRPr>
          </a:p>
        </p:txBody>
      </p:sp>
    </p:spTree>
    <p:extLst>
      <p:ext uri="{BB962C8B-B14F-4D97-AF65-F5344CB8AC3E}">
        <p14:creationId xmlns:p14="http://schemas.microsoft.com/office/powerpoint/2010/main" val="823230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altLang="en-US" smtClean="0">
                <a:ea typeface="ＭＳ Ｐゴシック" pitchFamily="34" charset="-128"/>
              </a:rPr>
              <a:t>System Justification Theory</a:t>
            </a:r>
          </a:p>
        </p:txBody>
      </p:sp>
      <p:sp>
        <p:nvSpPr>
          <p:cNvPr id="36866" name="Content Placeholder 2"/>
          <p:cNvSpPr>
            <a:spLocks noGrp="1"/>
          </p:cNvSpPr>
          <p:nvPr>
            <p:ph idx="1"/>
          </p:nvPr>
        </p:nvSpPr>
        <p:spPr/>
        <p:txBody>
          <a:bodyPr/>
          <a:lstStyle/>
          <a:p>
            <a:pPr eaLnBrk="1" hangingPunct="1"/>
            <a:r>
              <a:rPr lang="en-US" altLang="en-US" smtClean="0">
                <a:ea typeface="ＭＳ Ｐゴシック" pitchFamily="34" charset="-128"/>
              </a:rPr>
              <a:t>Members of disadvantaged groups may still endorse status hierarchy as legitimate.</a:t>
            </a:r>
          </a:p>
          <a:p>
            <a:pPr eaLnBrk="1" hangingPunct="1"/>
            <a:r>
              <a:rPr lang="en-US" altLang="en-US" smtClean="0">
                <a:ea typeface="ＭＳ Ｐゴシック" pitchFamily="34" charset="-128"/>
              </a:rPr>
              <a:t>People minimize the extent to which they personally experience discrimination.</a:t>
            </a:r>
          </a:p>
          <a:p>
            <a:pPr lvl="1" eaLnBrk="1" hangingPunct="1"/>
            <a:r>
              <a:rPr lang="en-US" altLang="en-US" smtClean="0">
                <a:ea typeface="ＭＳ Ｐゴシック" pitchFamily="34" charset="-128"/>
              </a:rPr>
              <a:t>Even while acknowledging that it is a problem for their group</a:t>
            </a:r>
          </a:p>
          <a:p>
            <a:pPr lvl="1" eaLnBrk="1" hangingPunct="1"/>
            <a:r>
              <a:rPr lang="en-US" altLang="ja-JP" smtClean="0">
                <a:ea typeface="ＭＳ Ｐゴシック" pitchFamily="34" charset="-128"/>
              </a:rPr>
              <a:t>Personal-group discrimination discrepancy</a:t>
            </a:r>
          </a:p>
          <a:p>
            <a:pPr eaLnBrk="1" hangingPunct="1"/>
            <a:endParaRPr lang="en-US" altLang="en-US" smtClean="0">
              <a:ea typeface="ＭＳ Ｐゴシック" pitchFamily="34" charset="-128"/>
            </a:endParaRPr>
          </a:p>
        </p:txBody>
      </p:sp>
    </p:spTree>
    <p:extLst>
      <p:ext uri="{BB962C8B-B14F-4D97-AF65-F5344CB8AC3E}">
        <p14:creationId xmlns:p14="http://schemas.microsoft.com/office/powerpoint/2010/main" val="2327825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6.8	</a:t>
            </a:r>
            <a:r>
              <a:rPr lang="en-US" dirty="0"/>
              <a:t>An Example of Racist Attitudes in an Old </a:t>
            </a:r>
            <a:r>
              <a:rPr lang="en-US" dirty="0" smtClean="0"/>
              <a:t>	American </a:t>
            </a:r>
            <a:r>
              <a:rPr lang="en-US" dirty="0"/>
              <a:t>Textbook</a:t>
            </a:r>
            <a:endParaRPr lang="en-US" dirty="0"/>
          </a:p>
        </p:txBody>
      </p:sp>
      <p:pic>
        <p:nvPicPr>
          <p:cNvPr id="7" name="Picture Placeholder 6" descr="The characterizations of the various races in Swinton’s (1880) text convey the ingroup biases of the author. In comparing our own beliefs to the beliefs of this author of the 19th century—before we smugly assume a superior attitude of intergroup tolerance—we must ask ourselves how our current attitudes and beliefs toward different social groups will be judged by future generations." title="An Example of Racist Attitudes in an Old American Textbook"/>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3497932" y="0"/>
            <a:ext cx="3708712" cy="4568952"/>
          </a:xfrm>
        </p:spPr>
      </p:pic>
    </p:spTree>
    <p:extLst>
      <p:ext uri="{BB962C8B-B14F-4D97-AF65-F5344CB8AC3E}">
        <p14:creationId xmlns:p14="http://schemas.microsoft.com/office/powerpoint/2010/main" val="141832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altLang="en-US" smtClean="0">
                <a:ea typeface="ＭＳ Ｐゴシック" pitchFamily="34" charset="-128"/>
              </a:rPr>
              <a:t>Authoritarianism</a:t>
            </a:r>
          </a:p>
        </p:txBody>
      </p:sp>
      <p:sp>
        <p:nvSpPr>
          <p:cNvPr id="37890" name="Content Placeholder 2"/>
          <p:cNvSpPr>
            <a:spLocks noGrp="1"/>
          </p:cNvSpPr>
          <p:nvPr>
            <p:ph idx="1"/>
          </p:nvPr>
        </p:nvSpPr>
        <p:spPr/>
        <p:txBody>
          <a:bodyPr/>
          <a:lstStyle/>
          <a:p>
            <a:pPr eaLnBrk="1" hangingPunct="1"/>
            <a:r>
              <a:rPr lang="en-US" altLang="en-US" dirty="0" smtClean="0">
                <a:ea typeface="ＭＳ Ｐゴシック" pitchFamily="34" charset="-128"/>
              </a:rPr>
              <a:t>Authoritarian personalities are: </a:t>
            </a:r>
          </a:p>
          <a:p>
            <a:pPr lvl="1" eaLnBrk="1" hangingPunct="1"/>
            <a:r>
              <a:rPr lang="en-US" altLang="en-US" dirty="0" smtClean="0">
                <a:ea typeface="ＭＳ Ｐゴシック" pitchFamily="34" charset="-128"/>
              </a:rPr>
              <a:t>Submissive to authority figures </a:t>
            </a:r>
          </a:p>
          <a:p>
            <a:pPr lvl="1" eaLnBrk="1" hangingPunct="1"/>
            <a:r>
              <a:rPr lang="en-US" altLang="en-US" dirty="0" smtClean="0">
                <a:ea typeface="ＭＳ Ｐゴシック" pitchFamily="34" charset="-128"/>
              </a:rPr>
              <a:t>Intolerant of those weak or different</a:t>
            </a:r>
          </a:p>
          <a:p>
            <a:pPr lvl="1" eaLnBrk="1" hangingPunct="1"/>
            <a:r>
              <a:rPr lang="en-US" altLang="en-US" dirty="0" smtClean="0">
                <a:ea typeface="ＭＳ Ｐゴシック" pitchFamily="34" charset="-128"/>
              </a:rPr>
              <a:t>Prone to contemptuous prejudice</a:t>
            </a:r>
          </a:p>
          <a:p>
            <a:pPr lvl="1" eaLnBrk="1" hangingPunct="1"/>
            <a:r>
              <a:rPr lang="en-US" altLang="en-US" dirty="0" smtClean="0">
                <a:ea typeface="ＭＳ Ｐゴシック" pitchFamily="34" charset="-128"/>
              </a:rPr>
              <a:t>Rigid in their moral codes</a:t>
            </a:r>
          </a:p>
          <a:p>
            <a:pPr lvl="1" eaLnBrk="1" hangingPunct="1"/>
            <a:r>
              <a:rPr lang="en-US" altLang="en-US" dirty="0" smtClean="0">
                <a:ea typeface="ＭＳ Ｐゴシック" pitchFamily="34" charset="-128"/>
              </a:rPr>
              <a:t>More likely to act on hostile feelings</a:t>
            </a:r>
          </a:p>
          <a:p>
            <a:pPr eaLnBrk="1" hangingPunct="1">
              <a:spcBef>
                <a:spcPts val="1200"/>
              </a:spcBef>
            </a:pPr>
            <a:r>
              <a:rPr lang="en-US" altLang="en-US" dirty="0" smtClean="0">
                <a:ea typeface="ＭＳ Ｐゴシック" pitchFamily="34" charset="-128"/>
              </a:rPr>
              <a:t>Transmitted by social learning</a:t>
            </a:r>
          </a:p>
        </p:txBody>
      </p:sp>
    </p:spTree>
    <p:extLst>
      <p:ext uri="{BB962C8B-B14F-4D97-AF65-F5344CB8AC3E}">
        <p14:creationId xmlns:p14="http://schemas.microsoft.com/office/powerpoint/2010/main" val="31173315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717675" algn="l"/>
              </a:tabLst>
            </a:pPr>
            <a:r>
              <a:rPr lang="en-US" dirty="0" smtClean="0"/>
              <a:t>Figure 6.9	A Dual-Process Model of Personality-	Influenced Prejudice</a:t>
            </a:r>
            <a:endParaRPr lang="en-US" dirty="0"/>
          </a:p>
        </p:txBody>
      </p:sp>
      <p:pic>
        <p:nvPicPr>
          <p:cNvPr id="7" name="Picture Placeholder 6" descr="John Duckitt proposes that authoritarianism and social dominance orientation are shaped by different socialization and personality forces, resulting in different expressions of prejudice. Children raised by strict and punitive parents (Step 1) develop a strong need for social conformity (Step 2), and this sensitivity to authority and social conventions causes them to perceive their diverse social world as a threatening place (Step 3). Their resulting authoritarian social attitudes (Step 4) lead them to develop prejudice toward outgroups perceived as threatening to their social order (Step 5). In contrast, children raised in a cold and unaffectionate household (Step 1) develop a tough-minded personality (Step 2), which leads them to develop beliefs that their social world is ruthless and competitive (Step 3). This worldview activates a desire for group power and social dominance (Step 4), which causes them to develop prejudice toward low social status outgroups (Step 5)." title="A Dual-Process Model of Personality-Influenced Prejudic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560576" y="38714"/>
            <a:ext cx="7583424" cy="4491524"/>
          </a:xfrm>
        </p:spPr>
      </p:pic>
    </p:spTree>
    <p:extLst>
      <p:ext uri="{BB962C8B-B14F-4D97-AF65-F5344CB8AC3E}">
        <p14:creationId xmlns:p14="http://schemas.microsoft.com/office/powerpoint/2010/main" val="14925979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altLang="en-US" smtClean="0">
                <a:ea typeface="ＭＳ Ｐゴシック" pitchFamily="34" charset="-128"/>
              </a:rPr>
              <a:t>Reducing Intolerance</a:t>
            </a:r>
          </a:p>
        </p:txBody>
      </p:sp>
      <p:sp>
        <p:nvSpPr>
          <p:cNvPr id="38914" name="Content Placeholder 2"/>
          <p:cNvSpPr>
            <a:spLocks noGrp="1"/>
          </p:cNvSpPr>
          <p:nvPr>
            <p:ph idx="1"/>
          </p:nvPr>
        </p:nvSpPr>
        <p:spPr/>
        <p:txBody>
          <a:bodyPr/>
          <a:lstStyle/>
          <a:p>
            <a:pPr eaLnBrk="1" hangingPunct="1"/>
            <a:r>
              <a:rPr lang="en-US" altLang="en-US" smtClean="0">
                <a:ea typeface="ＭＳ Ｐゴシック" pitchFamily="34" charset="-128"/>
              </a:rPr>
              <a:t>Self-awareness and self-regulation can disrupt automatically-activated stereotypes.</a:t>
            </a:r>
          </a:p>
          <a:p>
            <a:pPr eaLnBrk="1" hangingPunct="1"/>
            <a:r>
              <a:rPr lang="en-US" altLang="en-US" smtClean="0">
                <a:ea typeface="ＭＳ Ｐゴシック" pitchFamily="34" charset="-128"/>
              </a:rPr>
              <a:t>Long-term practice at unprejudiced responses can produce change.</a:t>
            </a:r>
          </a:p>
          <a:p>
            <a:pPr lvl="1" eaLnBrk="1" hangingPunct="1"/>
            <a:r>
              <a:rPr lang="en-US" altLang="en-US" smtClean="0">
                <a:ea typeface="ＭＳ Ｐゴシック" pitchFamily="34" charset="-128"/>
              </a:rPr>
              <a:t>But not without error</a:t>
            </a:r>
          </a:p>
          <a:p>
            <a:pPr eaLnBrk="1" hangingPunct="1"/>
            <a:r>
              <a:rPr lang="en-US" altLang="en-US" smtClean="0">
                <a:ea typeface="ＭＳ Ｐゴシック" pitchFamily="34" charset="-128"/>
              </a:rPr>
              <a:t>Targets of prejudice can </a:t>
            </a:r>
            <a:r>
              <a:rPr lang="ja-JP" altLang="en-US" smtClean="0">
                <a:ea typeface="ＭＳ Ｐゴシック" pitchFamily="34" charset="-128"/>
              </a:rPr>
              <a:t>“</a:t>
            </a:r>
            <a:r>
              <a:rPr lang="en-US" altLang="ja-JP" smtClean="0">
                <a:ea typeface="ＭＳ Ｐゴシック" pitchFamily="34" charset="-128"/>
              </a:rPr>
              <a:t>break the silence.</a:t>
            </a:r>
            <a:r>
              <a:rPr lang="ja-JP" altLang="en-US" smtClean="0">
                <a:ea typeface="ＭＳ Ｐゴシック" pitchFamily="34" charset="-128"/>
              </a:rPr>
              <a:t>”</a:t>
            </a:r>
            <a:endParaRPr lang="en-US" altLang="ja-JP" smtClean="0">
              <a:ea typeface="ＭＳ Ｐゴシック" pitchFamily="34" charset="-128"/>
            </a:endParaRPr>
          </a:p>
          <a:p>
            <a:pPr lvl="1" eaLnBrk="1" hangingPunct="1"/>
            <a:r>
              <a:rPr lang="en-US" altLang="en-US" smtClean="0">
                <a:ea typeface="ＭＳ Ｐゴシック" pitchFamily="34" charset="-128"/>
              </a:rPr>
              <a:t>Can produce positive change</a:t>
            </a:r>
          </a:p>
          <a:p>
            <a:pPr lvl="1" eaLnBrk="1" hangingPunct="1"/>
            <a:r>
              <a:rPr lang="en-US" altLang="en-US" smtClean="0">
                <a:ea typeface="ＭＳ Ｐゴシック" pitchFamily="34" charset="-128"/>
              </a:rPr>
              <a:t>Can be difficult or uncomfortable</a:t>
            </a:r>
          </a:p>
        </p:txBody>
      </p:sp>
    </p:spTree>
    <p:extLst>
      <p:ext uri="{BB962C8B-B14F-4D97-AF65-F5344CB8AC3E}">
        <p14:creationId xmlns:p14="http://schemas.microsoft.com/office/powerpoint/2010/main" val="2103318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828800" algn="l"/>
              </a:tabLst>
            </a:pPr>
            <a:r>
              <a:rPr lang="en-US" dirty="0" smtClean="0"/>
              <a:t>Figure 6.10	</a:t>
            </a:r>
            <a:r>
              <a:rPr lang="en-US" dirty="0"/>
              <a:t>Reducing Prejudiced Responding Through </a:t>
            </a:r>
            <a:r>
              <a:rPr lang="en-US" dirty="0" smtClean="0"/>
              <a:t>	Self-Regulation</a:t>
            </a:r>
            <a:endParaRPr lang="en-US" dirty="0"/>
          </a:p>
        </p:txBody>
      </p:sp>
      <p:pic>
        <p:nvPicPr>
          <p:cNvPr id="7" name="Picture Placeholder 6" descr="According to Devine and Monteith, when low-prejudiced persons first begin to try to respond in a nonprejudiced manner toward previously denigrated outgroup members, stereotype activation often spontaneously triggers a discrepant (i.e., prejudiced) response, which subsequently triggers a series of discrepancy-associated consequences. This cognitive process is depicted by the arrows running vertically from top to bottom in the left side of the figure. Over time, through careful self-regulation of one’s thoughts and attention to one’s nonprejudiced standards, low-prejudiced people break the “prejudice habit” and respond as depicted by the horizontal arrows at the top of the fi gure." title="Reducing Prejudiced Responding Through Self-Regulation"/>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660173" y="0"/>
            <a:ext cx="5384229" cy="4568952"/>
          </a:xfrm>
        </p:spPr>
      </p:pic>
    </p:spTree>
    <p:extLst>
      <p:ext uri="{BB962C8B-B14F-4D97-AF65-F5344CB8AC3E}">
        <p14:creationId xmlns:p14="http://schemas.microsoft.com/office/powerpoint/2010/main" val="2141086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altLang="en-US" smtClean="0">
                <a:ea typeface="ＭＳ Ｐゴシック" pitchFamily="34" charset="-128"/>
              </a:rPr>
              <a:t>Contact Hypothesis</a:t>
            </a:r>
          </a:p>
        </p:txBody>
      </p:sp>
      <p:sp>
        <p:nvSpPr>
          <p:cNvPr id="39938" name="Content Placeholder 2"/>
          <p:cNvSpPr>
            <a:spLocks noGrp="1"/>
          </p:cNvSpPr>
          <p:nvPr>
            <p:ph idx="1"/>
          </p:nvPr>
        </p:nvSpPr>
        <p:spPr/>
        <p:txBody>
          <a:bodyPr/>
          <a:lstStyle/>
          <a:p>
            <a:pPr eaLnBrk="1" hangingPunct="1"/>
            <a:r>
              <a:rPr lang="en-US" altLang="en-US" smtClean="0">
                <a:ea typeface="ＭＳ Ｐゴシック" pitchFamily="34" charset="-128"/>
              </a:rPr>
              <a:t>Intergroup attitudes will improve when:</a:t>
            </a:r>
          </a:p>
          <a:p>
            <a:pPr lvl="1" eaLnBrk="1" hangingPunct="1"/>
            <a:r>
              <a:rPr lang="en-US" altLang="en-US" smtClean="0">
                <a:ea typeface="ＭＳ Ｐゴシック" pitchFamily="34" charset="-128"/>
              </a:rPr>
              <a:t>Groups have equal social status in the setting</a:t>
            </a:r>
          </a:p>
          <a:p>
            <a:pPr lvl="1" eaLnBrk="1" hangingPunct="1"/>
            <a:r>
              <a:rPr lang="en-US" altLang="en-US" smtClean="0">
                <a:ea typeface="ＭＳ Ｐゴシック" pitchFamily="34" charset="-128"/>
              </a:rPr>
              <a:t>Groups have sustained close contact</a:t>
            </a:r>
          </a:p>
          <a:p>
            <a:pPr lvl="1" eaLnBrk="1" hangingPunct="1"/>
            <a:r>
              <a:rPr lang="en-US" altLang="en-US" smtClean="0">
                <a:ea typeface="ＭＳ Ｐゴシック" pitchFamily="34" charset="-128"/>
              </a:rPr>
              <a:t>Groups cooperate toward superordinate goals</a:t>
            </a:r>
          </a:p>
          <a:p>
            <a:pPr lvl="1" eaLnBrk="1" hangingPunct="1"/>
            <a:r>
              <a:rPr lang="en-US" altLang="en-US" smtClean="0">
                <a:ea typeface="ＭＳ Ｐゴシック" pitchFamily="34" charset="-128"/>
              </a:rPr>
              <a:t>Social norms favor equality</a:t>
            </a:r>
          </a:p>
          <a:p>
            <a:pPr lvl="1" eaLnBrk="1" hangingPunct="1"/>
            <a:r>
              <a:rPr lang="en-US" altLang="en-US" smtClean="0">
                <a:ea typeface="ＭＳ Ｐゴシック" pitchFamily="34" charset="-128"/>
              </a:rPr>
              <a:t>Group members have the opportunity to form friendships</a:t>
            </a:r>
          </a:p>
        </p:txBody>
      </p:sp>
    </p:spTree>
    <p:extLst>
      <p:ext uri="{BB962C8B-B14F-4D97-AF65-F5344CB8AC3E}">
        <p14:creationId xmlns:p14="http://schemas.microsoft.com/office/powerpoint/2010/main" val="3755164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altLang="en-US" smtClean="0">
                <a:ea typeface="ＭＳ Ｐゴシック" pitchFamily="34" charset="-128"/>
              </a:rPr>
              <a:t>Outgroup Homogeneity Effect</a:t>
            </a:r>
          </a:p>
        </p:txBody>
      </p:sp>
      <p:sp>
        <p:nvSpPr>
          <p:cNvPr id="15362" name="Content Placeholder 2"/>
          <p:cNvSpPr>
            <a:spLocks noGrp="1"/>
          </p:cNvSpPr>
          <p:nvPr>
            <p:ph idx="1"/>
          </p:nvPr>
        </p:nvSpPr>
        <p:spPr/>
        <p:txBody>
          <a:bodyPr/>
          <a:lstStyle/>
          <a:p>
            <a:pPr eaLnBrk="1" hangingPunct="1"/>
            <a:r>
              <a:rPr lang="en-US" altLang="ja-JP" dirty="0" smtClean="0">
                <a:ea typeface="ＭＳ Ｐゴシック" pitchFamily="34" charset="-128"/>
              </a:rPr>
              <a:t>“They” are all the same, but “we” are a collection of unique individuals.</a:t>
            </a:r>
          </a:p>
          <a:p>
            <a:pPr eaLnBrk="1" hangingPunct="1">
              <a:spcBef>
                <a:spcPts val="1200"/>
              </a:spcBef>
            </a:pPr>
            <a:r>
              <a:rPr lang="en-US" altLang="en-US" dirty="0" smtClean="0">
                <a:ea typeface="ＭＳ Ｐゴシック" pitchFamily="34" charset="-128"/>
              </a:rPr>
              <a:t>We process information about outgroups less thoroughly than information about </a:t>
            </a:r>
            <a:r>
              <a:rPr lang="en-US" altLang="en-US" dirty="0" err="1" smtClean="0">
                <a:ea typeface="ＭＳ Ｐゴシック" pitchFamily="34" charset="-128"/>
              </a:rPr>
              <a:t>ingroups</a:t>
            </a:r>
            <a:r>
              <a:rPr lang="en-US" altLang="en-US" dirty="0" smtClean="0">
                <a:ea typeface="ＭＳ Ｐゴシック" pitchFamily="34" charset="-128"/>
              </a:rPr>
              <a:t>.</a:t>
            </a:r>
          </a:p>
          <a:p>
            <a:pPr lvl="1" eaLnBrk="1" hangingPunct="1"/>
            <a:r>
              <a:rPr lang="en-US" altLang="en-US" dirty="0" smtClean="0">
                <a:ea typeface="ＭＳ Ｐゴシック" pitchFamily="34" charset="-128"/>
              </a:rPr>
              <a:t>Rely more on heuristics</a:t>
            </a:r>
          </a:p>
          <a:p>
            <a:pPr eaLnBrk="1" hangingPunct="1">
              <a:spcBef>
                <a:spcPts val="1200"/>
              </a:spcBef>
            </a:pPr>
            <a:r>
              <a:rPr lang="en-US" altLang="en-US" dirty="0" smtClean="0">
                <a:ea typeface="ＭＳ Ｐゴシック" pitchFamily="34" charset="-128"/>
              </a:rPr>
              <a:t>Can be reversed when </a:t>
            </a:r>
            <a:r>
              <a:rPr lang="en-US" altLang="en-US" dirty="0" err="1" smtClean="0">
                <a:ea typeface="ＭＳ Ｐゴシック" pitchFamily="34" charset="-128"/>
              </a:rPr>
              <a:t>ingroup</a:t>
            </a:r>
            <a:r>
              <a:rPr lang="en-US" altLang="en-US" dirty="0" smtClean="0">
                <a:ea typeface="ＭＳ Ｐゴシック" pitchFamily="34" charset="-128"/>
              </a:rPr>
              <a:t> membership is an important part of social identity</a:t>
            </a:r>
          </a:p>
        </p:txBody>
      </p:sp>
    </p:spTree>
    <p:extLst>
      <p:ext uri="{BB962C8B-B14F-4D97-AF65-F5344CB8AC3E}">
        <p14:creationId xmlns:p14="http://schemas.microsoft.com/office/powerpoint/2010/main" val="324252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en-US" smtClean="0">
                <a:ea typeface="ＭＳ Ｐゴシック" pitchFamily="34" charset="-128"/>
              </a:rPr>
              <a:t>Stereotypes</a:t>
            </a:r>
          </a:p>
        </p:txBody>
      </p:sp>
      <p:sp>
        <p:nvSpPr>
          <p:cNvPr id="16386" name="Content Placeholder 2"/>
          <p:cNvSpPr>
            <a:spLocks noGrp="1"/>
          </p:cNvSpPr>
          <p:nvPr>
            <p:ph idx="1"/>
          </p:nvPr>
        </p:nvSpPr>
        <p:spPr/>
        <p:txBody>
          <a:bodyPr/>
          <a:lstStyle/>
          <a:p>
            <a:pPr eaLnBrk="1" hangingPunct="1"/>
            <a:r>
              <a:rPr lang="en-US" altLang="en-US" dirty="0" smtClean="0">
                <a:ea typeface="ＭＳ Ｐゴシック" pitchFamily="34" charset="-128"/>
              </a:rPr>
              <a:t>Beliefs about social groups</a:t>
            </a:r>
          </a:p>
          <a:p>
            <a:pPr lvl="1" eaLnBrk="1" hangingPunct="1"/>
            <a:r>
              <a:rPr lang="en-US" altLang="en-US" dirty="0" smtClean="0">
                <a:ea typeface="ＭＳ Ｐゴシック" pitchFamily="34" charset="-128"/>
              </a:rPr>
              <a:t>Assumption about members of the group that does not allow for individual variation</a:t>
            </a:r>
          </a:p>
          <a:p>
            <a:pPr lvl="1" eaLnBrk="1" hangingPunct="1"/>
            <a:r>
              <a:rPr lang="en-US" altLang="en-US" dirty="0" smtClean="0">
                <a:ea typeface="ＭＳ Ｐゴシック" pitchFamily="34" charset="-128"/>
              </a:rPr>
              <a:t>Learned from others</a:t>
            </a:r>
          </a:p>
          <a:p>
            <a:pPr lvl="1" eaLnBrk="1" hangingPunct="1"/>
            <a:r>
              <a:rPr lang="en-US" altLang="en-US" dirty="0" smtClean="0">
                <a:ea typeface="ＭＳ Ｐゴシック" pitchFamily="34" charset="-128"/>
              </a:rPr>
              <a:t>Maintained through experience</a:t>
            </a:r>
          </a:p>
          <a:p>
            <a:pPr eaLnBrk="1" hangingPunct="1">
              <a:spcBef>
                <a:spcPts val="1200"/>
              </a:spcBef>
            </a:pPr>
            <a:r>
              <a:rPr lang="en-US" altLang="en-US" dirty="0" smtClean="0">
                <a:ea typeface="ＭＳ Ｐゴシック" pitchFamily="34" charset="-128"/>
              </a:rPr>
              <a:t>A type of schema</a:t>
            </a:r>
          </a:p>
          <a:p>
            <a:pPr eaLnBrk="1" hangingPunct="1">
              <a:spcBef>
                <a:spcPts val="1200"/>
              </a:spcBef>
            </a:pPr>
            <a:r>
              <a:rPr lang="en-US" altLang="en-US" dirty="0" smtClean="0">
                <a:ea typeface="ＭＳ Ｐゴシック" pitchFamily="34" charset="-128"/>
              </a:rPr>
              <a:t>Can be activated automatically</a:t>
            </a:r>
          </a:p>
          <a:p>
            <a:pPr lvl="1" eaLnBrk="1" hangingPunct="1"/>
            <a:r>
              <a:rPr lang="en-US" altLang="en-US" dirty="0" smtClean="0">
                <a:ea typeface="ＭＳ Ｐゴシック" pitchFamily="34" charset="-128"/>
              </a:rPr>
              <a:t>Can affect behavior without conscious awareness</a:t>
            </a:r>
          </a:p>
        </p:txBody>
      </p:sp>
    </p:spTree>
    <p:extLst>
      <p:ext uri="{BB962C8B-B14F-4D97-AF65-F5344CB8AC3E}">
        <p14:creationId xmlns:p14="http://schemas.microsoft.com/office/powerpoint/2010/main" val="557012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altLang="en-US" smtClean="0">
                <a:ea typeface="ＭＳ Ｐゴシック" pitchFamily="34" charset="-128"/>
              </a:rPr>
              <a:t>Function of Stereotyping</a:t>
            </a:r>
          </a:p>
        </p:txBody>
      </p:sp>
      <p:sp>
        <p:nvSpPr>
          <p:cNvPr id="17410" name="Content Placeholder 2"/>
          <p:cNvSpPr>
            <a:spLocks noGrp="1"/>
          </p:cNvSpPr>
          <p:nvPr>
            <p:ph idx="1"/>
          </p:nvPr>
        </p:nvSpPr>
        <p:spPr/>
        <p:txBody>
          <a:bodyPr/>
          <a:lstStyle/>
          <a:p>
            <a:pPr eaLnBrk="1" hangingPunct="1"/>
            <a:r>
              <a:rPr lang="en-US" altLang="en-US" dirty="0" smtClean="0">
                <a:ea typeface="ＭＳ Ｐゴシック" pitchFamily="34" charset="-128"/>
              </a:rPr>
              <a:t>Type of heuristic </a:t>
            </a:r>
          </a:p>
          <a:p>
            <a:pPr lvl="1" eaLnBrk="1" hangingPunct="1"/>
            <a:r>
              <a:rPr lang="en-US" altLang="en-US" dirty="0" smtClean="0">
                <a:ea typeface="ＭＳ Ｐゴシック" pitchFamily="34" charset="-128"/>
              </a:rPr>
              <a:t>Allows for fast judgments</a:t>
            </a:r>
          </a:p>
          <a:p>
            <a:pPr lvl="1" eaLnBrk="1" hangingPunct="1"/>
            <a:r>
              <a:rPr lang="en-US" altLang="en-US" dirty="0" smtClean="0">
                <a:ea typeface="ＭＳ Ｐゴシック" pitchFamily="34" charset="-128"/>
              </a:rPr>
              <a:t>Frees cognitive resources for other tasks</a:t>
            </a:r>
          </a:p>
          <a:p>
            <a:pPr eaLnBrk="1" hangingPunct="1">
              <a:spcBef>
                <a:spcPts val="1200"/>
              </a:spcBef>
            </a:pPr>
            <a:r>
              <a:rPr lang="en-US" altLang="en-US" dirty="0" smtClean="0">
                <a:ea typeface="ＭＳ Ｐゴシック" pitchFamily="34" charset="-128"/>
              </a:rPr>
              <a:t>Because stereotyped thinking is fast and efficient, it is often used.</a:t>
            </a:r>
          </a:p>
          <a:p>
            <a:pPr eaLnBrk="1" hangingPunct="1">
              <a:spcBef>
                <a:spcPts val="1200"/>
              </a:spcBef>
            </a:pPr>
            <a:r>
              <a:rPr lang="en-US" altLang="en-US" dirty="0" smtClean="0">
                <a:ea typeface="ＭＳ Ｐゴシック" pitchFamily="34" charset="-128"/>
              </a:rPr>
              <a:t>Causes people to ignore information that does not fit the stereotype</a:t>
            </a:r>
          </a:p>
        </p:txBody>
      </p:sp>
    </p:spTree>
    <p:extLst>
      <p:ext uri="{BB962C8B-B14F-4D97-AF65-F5344CB8AC3E}">
        <p14:creationId xmlns:p14="http://schemas.microsoft.com/office/powerpoint/2010/main" val="727205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ltLang="en-US" smtClean="0">
                <a:ea typeface="ＭＳ Ｐゴシック" pitchFamily="34" charset="-128"/>
              </a:rPr>
              <a:t>Illusory Correlation</a:t>
            </a:r>
          </a:p>
        </p:txBody>
      </p:sp>
      <p:sp>
        <p:nvSpPr>
          <p:cNvPr id="18434" name="Content Placeholder 2"/>
          <p:cNvSpPr>
            <a:spLocks noGrp="1"/>
          </p:cNvSpPr>
          <p:nvPr>
            <p:ph idx="1"/>
          </p:nvPr>
        </p:nvSpPr>
        <p:spPr>
          <a:xfrm>
            <a:off x="609600" y="1600200"/>
            <a:ext cx="8001000" cy="4324350"/>
          </a:xfrm>
        </p:spPr>
        <p:txBody>
          <a:bodyPr/>
          <a:lstStyle/>
          <a:p>
            <a:pPr eaLnBrk="1" hangingPunct="1">
              <a:spcBef>
                <a:spcPts val="1200"/>
              </a:spcBef>
            </a:pPr>
            <a:r>
              <a:rPr lang="en-US" altLang="en-US" dirty="0" smtClean="0">
                <a:ea typeface="ＭＳ Ｐゴシック" pitchFamily="34" charset="-128"/>
              </a:rPr>
              <a:t>Belief that two things are related when they are not</a:t>
            </a:r>
          </a:p>
          <a:p>
            <a:pPr eaLnBrk="1" hangingPunct="1">
              <a:spcBef>
                <a:spcPts val="1200"/>
              </a:spcBef>
            </a:pPr>
            <a:r>
              <a:rPr lang="en-US" altLang="en-US" dirty="0" smtClean="0">
                <a:ea typeface="ＭＳ Ｐゴシック" pitchFamily="34" charset="-128"/>
              </a:rPr>
              <a:t>Can support stereotyped thinking</a:t>
            </a:r>
          </a:p>
          <a:p>
            <a:pPr eaLnBrk="1" hangingPunct="1">
              <a:spcBef>
                <a:spcPts val="1200"/>
              </a:spcBef>
            </a:pPr>
            <a:r>
              <a:rPr lang="en-US" altLang="en-US" dirty="0" smtClean="0">
                <a:ea typeface="ＭＳ Ｐゴシック" pitchFamily="34" charset="-128"/>
              </a:rPr>
              <a:t>Formed when:</a:t>
            </a:r>
          </a:p>
          <a:p>
            <a:pPr lvl="1" eaLnBrk="1" hangingPunct="1"/>
            <a:r>
              <a:rPr lang="en-US" altLang="en-US" dirty="0" smtClean="0">
                <a:ea typeface="ＭＳ Ｐゴシック" pitchFamily="34" charset="-128"/>
              </a:rPr>
              <a:t>Perceiver already assumes the relationship exists</a:t>
            </a:r>
          </a:p>
          <a:p>
            <a:pPr lvl="1" eaLnBrk="1" hangingPunct="1"/>
            <a:r>
              <a:rPr lang="en-US" altLang="en-US" dirty="0" smtClean="0">
                <a:ea typeface="ＭＳ Ｐゴシック" pitchFamily="34" charset="-128"/>
              </a:rPr>
              <a:t>When two unusual events co-occur</a:t>
            </a:r>
          </a:p>
        </p:txBody>
      </p:sp>
    </p:spTree>
    <p:extLst>
      <p:ext uri="{BB962C8B-B14F-4D97-AF65-F5344CB8AC3E}">
        <p14:creationId xmlns:p14="http://schemas.microsoft.com/office/powerpoint/2010/main" val="56327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6.1	Illusory Correlations and the Persistence of 	Stereotypes</a:t>
            </a:r>
            <a:endParaRPr lang="en-US" dirty="0"/>
          </a:p>
        </p:txBody>
      </p:sp>
      <p:pic>
        <p:nvPicPr>
          <p:cNvPr id="7" name="Picture Placeholder 6" descr="In Hamilton and Gifford’s study of illusory correlations, participants read sentences in which a person from Group A or Group B was associated with either a desirable or an undesirable behavior. Both groups were described with the same proportion of desirable and undesirable behaviors, but only half of the provided information was about Group B members, making them the “minority group.” Participants later overestimated the number of undesirable behaviors in the minority group (Group B), suggesting that people tend to perceive an illusory correlation between variables that stand out because they are unusual or deviant." title="Illusory Correlations and the Persistence of Stereotype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157736" y="0"/>
            <a:ext cx="6389103" cy="4568952"/>
          </a:xfrm>
        </p:spPr>
      </p:pic>
    </p:spTree>
    <p:extLst>
      <p:ext uri="{BB962C8B-B14F-4D97-AF65-F5344CB8AC3E}">
        <p14:creationId xmlns:p14="http://schemas.microsoft.com/office/powerpoint/2010/main" val="3577979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ltLang="en-US" smtClean="0">
                <a:ea typeface="ＭＳ Ｐゴシック" pitchFamily="34" charset="-128"/>
              </a:rPr>
              <a:t>Stereotype Contents</a:t>
            </a:r>
          </a:p>
        </p:txBody>
      </p:sp>
      <p:sp>
        <p:nvSpPr>
          <p:cNvPr id="19458" name="Content Placeholder 2"/>
          <p:cNvSpPr>
            <a:spLocks noGrp="1"/>
          </p:cNvSpPr>
          <p:nvPr>
            <p:ph idx="1"/>
          </p:nvPr>
        </p:nvSpPr>
        <p:spPr/>
        <p:txBody>
          <a:bodyPr/>
          <a:lstStyle/>
          <a:p>
            <a:pPr eaLnBrk="1" hangingPunct="1"/>
            <a:endParaRPr lang="en-US" altLang="en-US" dirty="0" smtClean="0">
              <a:ea typeface="ＭＳ Ｐゴシック" pitchFamily="34" charset="-128"/>
            </a:endParaRPr>
          </a:p>
          <a:p>
            <a:pPr eaLnBrk="1" hangingPunct="1"/>
            <a:r>
              <a:rPr lang="en-US" altLang="en-US" dirty="0" smtClean="0">
                <a:ea typeface="ＭＳ Ｐゴシック" pitchFamily="34" charset="-128"/>
              </a:rPr>
              <a:t>Though </a:t>
            </a:r>
            <a:r>
              <a:rPr lang="en-US" altLang="en-US" dirty="0" smtClean="0">
                <a:ea typeface="ＭＳ Ｐゴシック" pitchFamily="34" charset="-128"/>
              </a:rPr>
              <a:t>stereotyped thinking can lead to incorrect judgments, it can also lead to accurate judgments.</a:t>
            </a:r>
          </a:p>
          <a:p>
            <a:pPr eaLnBrk="1" hangingPunct="1">
              <a:spcBef>
                <a:spcPts val="1200"/>
              </a:spcBef>
            </a:pPr>
            <a:r>
              <a:rPr lang="en-US" altLang="en-US" dirty="0" smtClean="0">
                <a:ea typeface="ＭＳ Ｐゴシック" pitchFamily="34" charset="-128"/>
              </a:rPr>
              <a:t>Contents of the stereotype are more about the relationship between groups than about the groups themselves.</a:t>
            </a:r>
          </a:p>
        </p:txBody>
      </p:sp>
    </p:spTree>
    <p:extLst>
      <p:ext uri="{BB962C8B-B14F-4D97-AF65-F5344CB8AC3E}">
        <p14:creationId xmlns:p14="http://schemas.microsoft.com/office/powerpoint/2010/main" val="10852684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ocPsych7e_PP_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SocPsych7e_PP_Template</Template>
  <TotalTime>251</TotalTime>
  <Words>1140</Words>
  <Application>Microsoft Office PowerPoint</Application>
  <PresentationFormat>On-screen Show (4:3)</PresentationFormat>
  <Paragraphs>173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SocPsych7e_PP_Template</vt:lpstr>
      <vt:lpstr>Chapter 6:  Stereotypes, Prejudice,  and Discrimination</vt:lpstr>
      <vt:lpstr>Learning Objectives</vt:lpstr>
      <vt:lpstr>Intergroup Attitudes</vt:lpstr>
      <vt:lpstr>Outgroup Homogeneity Effect</vt:lpstr>
      <vt:lpstr>Stereotypes</vt:lpstr>
      <vt:lpstr>Function of Stereotyping</vt:lpstr>
      <vt:lpstr>Illusory Correlation</vt:lpstr>
      <vt:lpstr>Figure 6.1 Illusory Correlations and the Persistence of  Stereotypes</vt:lpstr>
      <vt:lpstr>Stereotype Contents</vt:lpstr>
      <vt:lpstr>Prejudice</vt:lpstr>
      <vt:lpstr>Discrimination</vt:lpstr>
      <vt:lpstr>Figure 6.2 Measuring Implicit Prejudice Using Brain Scans</vt:lpstr>
      <vt:lpstr>Three Forms of Prejudice</vt:lpstr>
      <vt:lpstr>Stigma</vt:lpstr>
      <vt:lpstr>Racism</vt:lpstr>
      <vt:lpstr>Figure 6.3 Race and the Misperception of Weapons</vt:lpstr>
      <vt:lpstr>Figure 6.4 Racial Biases Can Shape Our Social Perceptions</vt:lpstr>
      <vt:lpstr>Aversive Racism</vt:lpstr>
      <vt:lpstr>Sexism</vt:lpstr>
      <vt:lpstr>Weight Prejudice</vt:lpstr>
      <vt:lpstr>Sexual Prejudice</vt:lpstr>
      <vt:lpstr>Mental Illness Prejudice</vt:lpstr>
      <vt:lpstr>Stereotype Threat</vt:lpstr>
      <vt:lpstr>Consequences of Stereotype Threat</vt:lpstr>
      <vt:lpstr>Figure 6.5 African American Intellectual Test  Performance and Stereotype Threat</vt:lpstr>
      <vt:lpstr>Figure 6.6 Stereotype Threat and Women’s Math  Performance</vt:lpstr>
      <vt:lpstr>Ingroup Bias</vt:lpstr>
      <vt:lpstr>Figure 6.7 Us and Them: Ingroup Biasing</vt:lpstr>
      <vt:lpstr>Intergroup Conflict</vt:lpstr>
      <vt:lpstr>Robbers Cave Experiment</vt:lpstr>
      <vt:lpstr>The Robbers Cave Experiment</vt:lpstr>
      <vt:lpstr>Social Dominance Theory</vt:lpstr>
      <vt:lpstr>System Justification Theory</vt:lpstr>
      <vt:lpstr>Figure 6.8 An Example of Racist Attitudes in an Old  American Textbook</vt:lpstr>
      <vt:lpstr>Authoritarianism</vt:lpstr>
      <vt:lpstr>Figure 6.9 A Dual-Process Model of Personality- Influenced Prejudice</vt:lpstr>
      <vt:lpstr>Reducing Intolerance</vt:lpstr>
      <vt:lpstr>Figure 6.10 Reducing Prejudiced Responding Through  Self-Regulation</vt:lpstr>
      <vt:lpstr>Contact Hypothesis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Stereotypes, Prejudice,  and Discrimination</dc:title>
  <dc:creator>OrderDesk</dc:creator>
  <cp:lastModifiedBy>Shannon.C</cp:lastModifiedBy>
  <cp:revision>7</cp:revision>
  <dcterms:created xsi:type="dcterms:W3CDTF">2015-07-23T22:26:10Z</dcterms:created>
  <dcterms:modified xsi:type="dcterms:W3CDTF">2015-08-20T00:13:58Z</dcterms:modified>
</cp:coreProperties>
</file>