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handoutMasterIdLst>
    <p:handoutMasterId r:id="rId38"/>
  </p:handoutMasterIdLst>
  <p:sldIdLst>
    <p:sldId id="262" r:id="rId2"/>
    <p:sldId id="284" r:id="rId3"/>
    <p:sldId id="263" r:id="rId4"/>
    <p:sldId id="287" r:id="rId5"/>
    <p:sldId id="264" r:id="rId6"/>
    <p:sldId id="265" r:id="rId7"/>
    <p:sldId id="266" r:id="rId8"/>
    <p:sldId id="267" r:id="rId9"/>
    <p:sldId id="288" r:id="rId10"/>
    <p:sldId id="268" r:id="rId11"/>
    <p:sldId id="289" r:id="rId12"/>
    <p:sldId id="269" r:id="rId13"/>
    <p:sldId id="270" r:id="rId14"/>
    <p:sldId id="271" r:id="rId15"/>
    <p:sldId id="272" r:id="rId16"/>
    <p:sldId id="290" r:id="rId17"/>
    <p:sldId id="273" r:id="rId18"/>
    <p:sldId id="291" r:id="rId19"/>
    <p:sldId id="274" r:id="rId20"/>
    <p:sldId id="275" r:id="rId21"/>
    <p:sldId id="292" r:id="rId22"/>
    <p:sldId id="276" r:id="rId23"/>
    <p:sldId id="277" r:id="rId24"/>
    <p:sldId id="278" r:id="rId25"/>
    <p:sldId id="293" r:id="rId26"/>
    <p:sldId id="279" r:id="rId27"/>
    <p:sldId id="286" r:id="rId28"/>
    <p:sldId id="280" r:id="rId29"/>
    <p:sldId id="294" r:id="rId30"/>
    <p:sldId id="281" r:id="rId31"/>
    <p:sldId id="295" r:id="rId32"/>
    <p:sldId id="282" r:id="rId33"/>
    <p:sldId id="283" r:id="rId34"/>
    <p:sldId id="296" r:id="rId35"/>
    <p:sldId id="297"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0" autoAdjust="0"/>
    <p:restoredTop sz="86410" autoAdjust="0"/>
  </p:normalViewPr>
  <p:slideViewPr>
    <p:cSldViewPr>
      <p:cViewPr varScale="1">
        <p:scale>
          <a:sx n="111" d="100"/>
          <a:sy n="111" d="100"/>
        </p:scale>
        <p:origin x="-570"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64" d="100"/>
          <a:sy n="64" d="100"/>
        </p:scale>
        <p:origin x="-2094"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8C6BE5C-2988-48F8-9B04-9680E88D12A4}" type="datetimeFigureOut">
              <a:rPr lang="en-US" smtClean="0"/>
              <a:t>8/19/2015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03E4721-F0A0-4F43-A492-098E99A7DC60}" type="slidenum">
              <a:rPr lang="en-US" smtClean="0"/>
              <a:t>‹#›</a:t>
            </a:fld>
            <a:endParaRPr lang="en-US"/>
          </a:p>
        </p:txBody>
      </p:sp>
    </p:spTree>
    <p:extLst>
      <p:ext uri="{BB962C8B-B14F-4D97-AF65-F5344CB8AC3E}">
        <p14:creationId xmlns:p14="http://schemas.microsoft.com/office/powerpoint/2010/main" val="5002454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F8610B-2B58-40B1-8F5A-95C70A2D24FF}" type="datetimeFigureOut">
              <a:rPr lang="en-US" smtClean="0"/>
              <a:t>8/19/2015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736256-B1FD-4668-B017-4ABAE6FDB773}" type="slidenum">
              <a:rPr lang="en-US" smtClean="0"/>
              <a:t>‹#›</a:t>
            </a:fld>
            <a:endParaRPr lang="en-US"/>
          </a:p>
        </p:txBody>
      </p:sp>
    </p:spTree>
    <p:extLst>
      <p:ext uri="{BB962C8B-B14F-4D97-AF65-F5344CB8AC3E}">
        <p14:creationId xmlns:p14="http://schemas.microsoft.com/office/powerpoint/2010/main" val="592263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hapter Title">
    <p:bg>
      <p:bgRef idx="1003">
        <a:schemeClr val="bg1"/>
      </p:bgRef>
    </p:bg>
    <p:spTree>
      <p:nvGrpSpPr>
        <p:cNvPr id="1" name=""/>
        <p:cNvGrpSpPr/>
        <p:nvPr/>
      </p:nvGrpSpPr>
      <p:grpSpPr>
        <a:xfrm>
          <a:off x="0" y="0"/>
          <a:ext cx="0" cy="0"/>
          <a:chOff x="0" y="0"/>
          <a:chExt cx="0" cy="0"/>
        </a:xfrm>
      </p:grpSpPr>
      <p:sp>
        <p:nvSpPr>
          <p:cNvPr id="7" name="Rectangle 6"/>
          <p:cNvSpPr/>
          <p:nvPr/>
        </p:nvSpPr>
        <p:spPr bwMode="white">
          <a:xfrm>
            <a:off x="2689" y="6858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userDrawn="1"/>
        </p:nvSpPr>
        <p:spPr>
          <a:xfrm>
            <a:off x="-12551" y="7620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4800" b="1" dirty="0"/>
          </a:p>
        </p:txBody>
      </p:sp>
      <p:sp>
        <p:nvSpPr>
          <p:cNvPr id="9" name="Rectangle 8"/>
          <p:cNvSpPr/>
          <p:nvPr/>
        </p:nvSpPr>
        <p:spPr>
          <a:xfrm>
            <a:off x="1374289" y="7620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hasCustomPrompt="1"/>
          </p:nvPr>
        </p:nvSpPr>
        <p:spPr>
          <a:xfrm>
            <a:off x="2689" y="762000"/>
            <a:ext cx="9141311" cy="990600"/>
          </a:xfrm>
        </p:spPr>
        <p:txBody>
          <a:bodyPr/>
          <a:lstStyle>
            <a:lvl1pPr marL="55563" indent="0" algn="l" defTabSz="1371600">
              <a:buNone/>
              <a:defRPr sz="4400" b="0" cap="none">
                <a:solidFill>
                  <a:srgbClr val="FFFFFF"/>
                </a:solidFill>
              </a:defRPr>
            </a:lvl1pPr>
          </a:lstStyle>
          <a:p>
            <a:r>
              <a:rPr kumimoji="0" lang="en-US" dirty="0" smtClean="0"/>
              <a:t>{XX}	{Chapter Title}</a:t>
            </a:r>
            <a:endParaRPr kumimoji="0" lang="en-US" dirty="0"/>
          </a:p>
        </p:txBody>
      </p:sp>
      <p:sp>
        <p:nvSpPr>
          <p:cNvPr id="15" name="Picture Placeholder 2"/>
          <p:cNvSpPr>
            <a:spLocks noGrp="1"/>
          </p:cNvSpPr>
          <p:nvPr>
            <p:ph type="pic" idx="1"/>
          </p:nvPr>
        </p:nvSpPr>
        <p:spPr>
          <a:xfrm>
            <a:off x="0" y="1752600"/>
            <a:ext cx="9144000" cy="4339814"/>
          </a:xfrm>
          <a:solidFill>
            <a:schemeClr val="accent1">
              <a:tint val="40000"/>
            </a:schemeClr>
          </a:solidFill>
          <a:ln>
            <a:noFill/>
          </a:ln>
        </p:spPr>
        <p:txBody>
          <a:bodyPr/>
          <a:lstStyle>
            <a:lvl1pPr marL="0" indent="0">
              <a:buNone/>
              <a:defRPr sz="3200"/>
            </a:lvl1pPr>
            <a:lvl5pPr marL="0" marR="0" indent="0" algn="l" defTabSz="914400" rtl="0" eaLnBrk="1" fontAlgn="auto" latinLnBrk="0" hangingPunct="1">
              <a:lnSpc>
                <a:spcPct val="100000"/>
              </a:lnSpc>
              <a:spcBef>
                <a:spcPts val="700"/>
              </a:spcBef>
              <a:spcAft>
                <a:spcPts val="0"/>
              </a:spcAft>
              <a:buClr>
                <a:schemeClr val="accent2"/>
              </a:buClr>
              <a:buSzPct val="60000"/>
              <a:buFont typeface="Wingdings"/>
              <a:buNone/>
              <a:tabLst/>
              <a:defRPr/>
            </a:lvl5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kumimoji="0" lang="en-US" dirty="0" smtClean="0"/>
              <a:t>Learning Objectives</a:t>
            </a:r>
            <a:endParaRPr kumimoji="0" lang="en-US" dirty="0"/>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Chapter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12648" y="228600"/>
            <a:ext cx="8153400" cy="990600"/>
          </a:xfrm>
        </p:spPr>
        <p:txBody>
          <a:bodyPr/>
          <a:lstStyle>
            <a:lvl1pPr>
              <a:defRPr baseline="0"/>
            </a:lvl1pPr>
          </a:lstStyle>
          <a:p>
            <a:r>
              <a:rPr kumimoji="0" lang="en-US" dirty="0" smtClean="0"/>
              <a:t>{Heading (Number &amp; Name)}</a:t>
            </a:r>
            <a:endParaRPr kumimoji="0" lang="en-US" dirty="0"/>
          </a:p>
        </p:txBody>
      </p:sp>
      <p:sp>
        <p:nvSpPr>
          <p:cNvPr id="8" name="Content Placeholder 7"/>
          <p:cNvSpPr>
            <a:spLocks noGrp="1"/>
          </p:cNvSpPr>
          <p:nvPr>
            <p:ph sz="quarter" idx="1"/>
          </p:nvPr>
        </p:nvSpPr>
        <p:spPr>
          <a:xfrm>
            <a:off x="612648" y="1600200"/>
            <a:ext cx="81534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pter Summar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3050"/>
            <a:ext cx="8077200" cy="869950"/>
          </a:xfrm>
        </p:spPr>
        <p:txBody>
          <a:bodyPr anchor="ctr"/>
          <a:lstStyle>
            <a:lvl1pPr algn="ctr">
              <a:buNone/>
              <a:defRPr sz="4400" b="0" baseline="0"/>
            </a:lvl1pPr>
          </a:lstStyle>
          <a:p>
            <a:r>
              <a:rPr kumimoji="0" lang="en-US" dirty="0" smtClean="0"/>
              <a:t>Chapter Summary</a:t>
            </a:r>
            <a:endParaRPr kumimoji="0" lang="en-US" dirty="0"/>
          </a:p>
        </p:txBody>
      </p:sp>
      <p:sp>
        <p:nvSpPr>
          <p:cNvPr id="9" name="Content Placeholder 8"/>
          <p:cNvSpPr>
            <a:spLocks noGrp="1"/>
          </p:cNvSpPr>
          <p:nvPr>
            <p:ph sz="quarter" idx="1"/>
          </p:nvPr>
        </p:nvSpPr>
        <p:spPr>
          <a:xfrm>
            <a:off x="1295400" y="1676400"/>
            <a:ext cx="74676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4" name="TextBox 3"/>
          <p:cNvSpPr txBox="1"/>
          <p:nvPr userDrawn="1"/>
        </p:nvSpPr>
        <p:spPr>
          <a:xfrm>
            <a:off x="838200" y="3200400"/>
            <a:ext cx="1828800" cy="369332"/>
          </a:xfrm>
          <a:prstGeom prst="rect">
            <a:avLst/>
          </a:prstGeom>
          <a:noFill/>
        </p:spPr>
        <p:txBody>
          <a:bodyPr wrap="square" rtlCol="0">
            <a:spAutoFit/>
          </a:bodyPr>
          <a:lstStyle/>
          <a:p>
            <a:endParaRPr lang="en-US" dirty="0"/>
          </a:p>
        </p:txBody>
      </p:sp>
      <p:sp>
        <p:nvSpPr>
          <p:cNvPr id="10" name="Rectangle 9"/>
          <p:cNvSpPr/>
          <p:nvPr userDrawn="1"/>
        </p:nvSpPr>
        <p:spPr>
          <a:xfrm>
            <a:off x="609600" y="1648522"/>
            <a:ext cx="533400" cy="452367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vert="wordArtVert" anchor="ctr"/>
          <a:lstStyle/>
          <a:p>
            <a:pPr algn="ctr" eaLnBrk="1" latinLnBrk="0" hangingPunct="1"/>
            <a:r>
              <a:rPr kumimoji="0" lang="en-US" sz="1600" dirty="0" smtClean="0"/>
              <a:t>FINAL</a:t>
            </a:r>
            <a:r>
              <a:rPr kumimoji="0" lang="en-US" sz="1600" baseline="0" dirty="0" smtClean="0"/>
              <a:t> THOUGHTS</a:t>
            </a:r>
            <a:endParaRPr kumimoji="0" lang="en-US" sz="1600"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hasCustomPrompt="1"/>
          </p:nvPr>
        </p:nvSpPr>
        <p:spPr>
          <a:xfrm>
            <a:off x="1600200" y="5486400"/>
            <a:ext cx="7315200" cy="685800"/>
          </a:xfrm>
        </p:spPr>
        <p:txBody>
          <a:bodyPr/>
          <a:lstStyle>
            <a:lvl1pPr marL="0" indent="0">
              <a:buFontTx/>
              <a:buNone/>
              <a:defRPr sz="1700" baseline="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dirty="0" smtClean="0"/>
              <a:t>{Image reasoning}</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userDrawn="1"/>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hasCustomPrompt="1"/>
          </p:nvPr>
        </p:nvSpPr>
        <p:spPr>
          <a:xfrm>
            <a:off x="1600200" y="4648200"/>
            <a:ext cx="7315200" cy="685800"/>
          </a:xfrm>
        </p:spPr>
        <p:txBody>
          <a:bodyPr anchor="ctr"/>
          <a:lstStyle>
            <a:lvl1pPr algn="l">
              <a:buNone/>
              <a:defRPr sz="2800" b="0" baseline="0">
                <a:solidFill>
                  <a:srgbClr val="FFFFFF"/>
                </a:solidFill>
              </a:defRPr>
            </a:lvl1pPr>
          </a:lstStyle>
          <a:p>
            <a:r>
              <a:rPr kumimoji="0" lang="en-US" dirty="0" smtClean="0"/>
              <a:t>{Image Caption/Credit}</a:t>
            </a:r>
            <a:endParaRPr kumimoji="0" lang="en-US" dirty="0"/>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1560576" y="0"/>
            <a:ext cx="7583424" cy="4568952"/>
          </a:xfrm>
          <a:solidFill>
            <a:schemeClr val="bg1"/>
          </a:solidFill>
          <a:ln>
            <a:noFill/>
          </a:ln>
        </p:spPr>
        <p:txBody>
          <a:bodyPr/>
          <a:lstStyle>
            <a:lvl1pPr marL="0" indent="0">
              <a:buNone/>
              <a:defRPr sz="3200"/>
            </a:lvl1pPr>
          </a:lstStyle>
          <a:p>
            <a:r>
              <a:rPr kumimoji="0" lang="en-US" smtClean="0"/>
              <a:t>Click icon to add picture</a:t>
            </a:r>
            <a:endParaRPr kumimoji="0" lang="en-US" dirty="0"/>
          </a:p>
        </p:txBody>
      </p:sp>
      <p:sp>
        <p:nvSpPr>
          <p:cNvPr id="15" name="TextBox 14"/>
          <p:cNvSpPr txBox="1"/>
          <p:nvPr userDrawn="1"/>
        </p:nvSpPr>
        <p:spPr>
          <a:xfrm>
            <a:off x="6553200" y="6100551"/>
            <a:ext cx="2438400" cy="677108"/>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2400" dirty="0" smtClean="0">
                <a:solidFill>
                  <a:srgbClr val="17375E"/>
                </a:solidFill>
              </a:rPr>
              <a:t>BVT Publishing</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400" dirty="0" smtClean="0">
                <a:solidFill>
                  <a:srgbClr val="4376B4"/>
                </a:solidFill>
              </a:rPr>
              <a:t>Better textbooks, better prices.</a:t>
            </a:r>
          </a:p>
        </p:txBody>
      </p:sp>
      <p:sp>
        <p:nvSpPr>
          <p:cNvPr id="12" name="TextBox 11"/>
          <p:cNvSpPr txBox="1"/>
          <p:nvPr userDrawn="1"/>
        </p:nvSpPr>
        <p:spPr>
          <a:xfrm>
            <a:off x="1522253" y="6146718"/>
            <a:ext cx="4779264" cy="584775"/>
          </a:xfrm>
          <a:prstGeom prst="rect">
            <a:avLst/>
          </a:prstGeom>
          <a:noFill/>
        </p:spPr>
        <p:txBody>
          <a:bodyPr wrap="square" rtlCol="0" anchor="ctr">
            <a:spAutoFit/>
          </a:bodyPr>
          <a:lstStyle/>
          <a:p>
            <a:pPr algn="l"/>
            <a:r>
              <a:rPr lang="en-US" sz="1600" dirty="0" smtClean="0">
                <a:solidFill>
                  <a:srgbClr val="002060"/>
                </a:solidFill>
              </a:rPr>
              <a:t>Social</a:t>
            </a:r>
            <a:r>
              <a:rPr lang="en-US" sz="1600" baseline="0" dirty="0" smtClean="0">
                <a:solidFill>
                  <a:srgbClr val="002060"/>
                </a:solidFill>
              </a:rPr>
              <a:t> Psychology,</a:t>
            </a:r>
            <a:r>
              <a:rPr lang="en-US" sz="1600" dirty="0" smtClean="0">
                <a:solidFill>
                  <a:srgbClr val="002060"/>
                </a:solidFill>
              </a:rPr>
              <a:t> 7th</a:t>
            </a:r>
            <a:r>
              <a:rPr lang="en-US" sz="1600" baseline="0" dirty="0" smtClean="0">
                <a:solidFill>
                  <a:srgbClr val="002060"/>
                </a:solidFill>
              </a:rPr>
              <a:t> Edition</a:t>
            </a:r>
          </a:p>
          <a:p>
            <a:pPr algn="l"/>
            <a:r>
              <a:rPr lang="en-US" sz="1600" baseline="0" dirty="0" smtClean="0">
                <a:solidFill>
                  <a:srgbClr val="002060"/>
                </a:solidFill>
              </a:rPr>
              <a:t>Stephen </a:t>
            </a:r>
            <a:r>
              <a:rPr lang="en-US" sz="1600" baseline="0" dirty="0" err="1" smtClean="0">
                <a:solidFill>
                  <a:srgbClr val="002060"/>
                </a:solidFill>
              </a:rPr>
              <a:t>Franzoi</a:t>
            </a:r>
            <a:r>
              <a:rPr lang="en-US" sz="1600" baseline="0" dirty="0" smtClean="0">
                <a:solidFill>
                  <a:srgbClr val="002060"/>
                </a:solidFill>
              </a:rPr>
              <a:t> </a:t>
            </a:r>
            <a:r>
              <a:rPr lang="en-US" sz="1600" dirty="0" smtClean="0">
                <a:solidFill>
                  <a:srgbClr val="002060"/>
                </a:solidFill>
              </a:rPr>
              <a:t>©2016</a:t>
            </a:r>
            <a:endParaRPr lang="en-US" sz="1600" dirty="0">
              <a:solidFill>
                <a:srgbClr val="002060"/>
              </a:solidFill>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dirty="0"/>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4" name="Rectangle 3"/>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a typeface="ＭＳ Ｐゴシック" charset="0"/>
              <a:cs typeface="ＭＳ Ｐゴシック" charset="0"/>
            </a:endParaRPr>
          </a:p>
        </p:txBody>
      </p:sp>
      <p:sp>
        <p:nvSpPr>
          <p:cNvPr id="5" name="Rectangle 4"/>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a typeface="ＭＳ Ｐゴシック" charset="0"/>
              <a:cs typeface="ＭＳ Ｐゴシック" charset="0"/>
            </a:endParaRPr>
          </a:p>
        </p:txBody>
      </p:sp>
      <p:sp>
        <p:nvSpPr>
          <p:cNvPr id="6" name="Rectangle 5"/>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a typeface="ＭＳ Ｐゴシック" charset="0"/>
              <a:cs typeface="ＭＳ Ｐゴシック" charset="0"/>
            </a:endParaRPr>
          </a:p>
        </p:txBody>
      </p:sp>
      <p:sp>
        <p:nvSpPr>
          <p:cNvPr id="7" name="Rectangle 6"/>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a typeface="ＭＳ Ｐゴシック" charset="0"/>
              <a:cs typeface="ＭＳ Ｐゴシック" charset="0"/>
            </a:endParaRPr>
          </a:p>
        </p:txBody>
      </p:sp>
      <p:sp>
        <p:nvSpPr>
          <p:cNvPr id="10" name="Rectangle 9"/>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a typeface="ＭＳ Ｐゴシック" charset="0"/>
              <a:cs typeface="ＭＳ Ｐゴシック" charset="0"/>
            </a:endParaRPr>
          </a:p>
        </p:txBody>
      </p:sp>
      <p:sp useBgFill="1">
        <p:nvSpPr>
          <p:cNvPr id="11" name="Rounded Rectangle 10"/>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a typeface="ＭＳ Ｐゴシック" charset="0"/>
              <a:cs typeface="ＭＳ Ｐゴシック" charset="0"/>
            </a:endParaRPr>
          </a:p>
        </p:txBody>
      </p:sp>
      <p:sp useBgFill="1">
        <p:nvSpPr>
          <p:cNvPr id="12" name="Rounded Rectangle 11"/>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a typeface="ＭＳ Ｐゴシック" charset="0"/>
              <a:cs typeface="ＭＳ Ｐゴシック" charset="0"/>
            </a:endParaRPr>
          </a:p>
        </p:txBody>
      </p:sp>
      <p:sp>
        <p:nvSpPr>
          <p:cNvPr id="13" name="Rectangle 12"/>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a typeface="ＭＳ Ｐゴシック" charset="0"/>
              <a:cs typeface="ＭＳ Ｐゴシック" charset="0"/>
            </a:endParaRPr>
          </a:p>
        </p:txBody>
      </p:sp>
      <p:sp>
        <p:nvSpPr>
          <p:cNvPr id="14" name="Rectangle 13"/>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a typeface="ＭＳ Ｐゴシック" charset="0"/>
              <a:cs typeface="ＭＳ Ｐゴシック" charset="0"/>
            </a:endParaRPr>
          </a:p>
        </p:txBody>
      </p:sp>
      <p:sp>
        <p:nvSpPr>
          <p:cNvPr id="15" name="Rectangle 14"/>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a typeface="ＭＳ Ｐゴシック" charset="0"/>
              <a:cs typeface="ＭＳ Ｐゴシック" charset="0"/>
            </a:endParaRPr>
          </a:p>
        </p:txBody>
      </p:sp>
      <p:sp>
        <p:nvSpPr>
          <p:cNvPr id="16" name="Rectangle 15"/>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a typeface="ＭＳ Ｐゴシック" charset="0"/>
              <a:cs typeface="ＭＳ Ｐゴシック" charset="0"/>
            </a:endParaRPr>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en-US" smtClean="0"/>
              <a:t>Click to edit Master title style</a:t>
            </a:r>
            <a:endParaRPr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7" name="Date Placeholder 27"/>
          <p:cNvSpPr>
            <a:spLocks noGrp="1"/>
          </p:cNvSpPr>
          <p:nvPr>
            <p:ph type="dt" sz="half" idx="10"/>
          </p:nvPr>
        </p:nvSpPr>
        <p:spPr>
          <a:xfrm>
            <a:off x="6705600" y="4206875"/>
            <a:ext cx="960438" cy="457200"/>
          </a:xfrm>
          <a:prstGeom prst="rect">
            <a:avLst/>
          </a:prstGeom>
        </p:spPr>
        <p:txBody>
          <a:bodyPr/>
          <a:lstStyle>
            <a:lvl1pPr>
              <a:defRPr/>
            </a:lvl1pPr>
          </a:lstStyle>
          <a:p>
            <a:fld id="{B70CF04A-1B11-4604-97A5-1BE5EBB1B77F}" type="datetimeFigureOut">
              <a:rPr lang="en-US" altLang="en-US"/>
              <a:pPr/>
              <a:t>8/19/2015</a:t>
            </a:fld>
            <a:endParaRPr lang="en-US" altLang="en-US"/>
          </a:p>
        </p:txBody>
      </p:sp>
      <p:sp>
        <p:nvSpPr>
          <p:cNvPr id="18" name="Footer Placeholder 16"/>
          <p:cNvSpPr>
            <a:spLocks noGrp="1"/>
          </p:cNvSpPr>
          <p:nvPr>
            <p:ph type="ftr" sz="quarter" idx="11"/>
          </p:nvPr>
        </p:nvSpPr>
        <p:spPr>
          <a:xfrm>
            <a:off x="5410200" y="4205288"/>
            <a:ext cx="1295400" cy="457200"/>
          </a:xfrm>
          <a:prstGeom prst="rect">
            <a:avLst/>
          </a:prstGeom>
        </p:spPr>
        <p:txBody>
          <a:bodyPr/>
          <a:lstStyle>
            <a:lvl1pPr>
              <a:defRPr/>
            </a:lvl1pPr>
          </a:lstStyle>
          <a:p>
            <a:pPr>
              <a:defRPr/>
            </a:pPr>
            <a:endParaRPr lang="en-US"/>
          </a:p>
        </p:txBody>
      </p:sp>
      <p:sp>
        <p:nvSpPr>
          <p:cNvPr id="19" name="Slide Number Placeholder 28"/>
          <p:cNvSpPr>
            <a:spLocks noGrp="1"/>
          </p:cNvSpPr>
          <p:nvPr>
            <p:ph type="sldNum" sz="quarter" idx="12"/>
          </p:nvPr>
        </p:nvSpPr>
        <p:spPr>
          <a:xfrm>
            <a:off x="8320088" y="1588"/>
            <a:ext cx="747712" cy="365125"/>
          </a:xfrm>
          <a:prstGeom prst="rect">
            <a:avLst/>
          </a:prstGeom>
        </p:spPr>
        <p:txBody>
          <a:bodyPr/>
          <a:lstStyle>
            <a:lvl1pPr>
              <a:defRPr>
                <a:solidFill>
                  <a:schemeClr val="bg1"/>
                </a:solidFill>
              </a:defRPr>
            </a:lvl1pPr>
          </a:lstStyle>
          <a:p>
            <a:fld id="{47F97FDC-A30D-4306-91AF-EA14FB5A112B}" type="slidenum">
              <a:rPr lang="en-US" altLang="en-US"/>
              <a:pPr/>
              <a:t>‹#›</a:t>
            </a:fld>
            <a:endParaRPr lang="en-US" altLang="en-US"/>
          </a:p>
        </p:txBody>
      </p:sp>
    </p:spTree>
    <p:extLst>
      <p:ext uri="{BB962C8B-B14F-4D97-AF65-F5344CB8AC3E}">
        <p14:creationId xmlns:p14="http://schemas.microsoft.com/office/powerpoint/2010/main" val="3691200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a:xfrm>
            <a:off x="6586538" y="612775"/>
            <a:ext cx="957262" cy="457200"/>
          </a:xfrm>
          <a:prstGeom prst="rect">
            <a:avLst/>
          </a:prstGeom>
        </p:spPr>
        <p:txBody>
          <a:bodyPr/>
          <a:lstStyle>
            <a:lvl1pPr>
              <a:defRPr/>
            </a:lvl1pPr>
          </a:lstStyle>
          <a:p>
            <a:fld id="{C91CA098-3F49-4A7E-A053-2820646D763C}" type="datetimeFigureOut">
              <a:rPr lang="en-US" altLang="en-US"/>
              <a:pPr/>
              <a:t>8/19/2015</a:t>
            </a:fld>
            <a:endParaRPr lang="en-US" altLang="en-US"/>
          </a:p>
        </p:txBody>
      </p:sp>
      <p:sp>
        <p:nvSpPr>
          <p:cNvPr id="6" name="Footer Placeholder 2"/>
          <p:cNvSpPr>
            <a:spLocks noGrp="1"/>
          </p:cNvSpPr>
          <p:nvPr>
            <p:ph type="ftr" sz="quarter" idx="11"/>
          </p:nvPr>
        </p:nvSpPr>
        <p:spPr>
          <a:xfrm>
            <a:off x="5257800" y="612775"/>
            <a:ext cx="1325563" cy="457200"/>
          </a:xfrm>
          <a:prstGeom prst="rect">
            <a:avLst/>
          </a:prstGeom>
        </p:spPr>
        <p:txBody>
          <a:bodyPr/>
          <a:lstStyle>
            <a:lvl1pPr>
              <a:defRPr/>
            </a:lvl1pPr>
          </a:lstStyle>
          <a:p>
            <a:pPr>
              <a:defRPr/>
            </a:pPr>
            <a:endParaRPr lang="en-US"/>
          </a:p>
        </p:txBody>
      </p:sp>
      <p:sp>
        <p:nvSpPr>
          <p:cNvPr id="7" name="Slide Number Placeholder 22"/>
          <p:cNvSpPr>
            <a:spLocks noGrp="1"/>
          </p:cNvSpPr>
          <p:nvPr>
            <p:ph type="sldNum" sz="quarter" idx="12"/>
          </p:nvPr>
        </p:nvSpPr>
        <p:spPr>
          <a:xfrm>
            <a:off x="8174038" y="1588"/>
            <a:ext cx="762000" cy="366712"/>
          </a:xfrm>
          <a:prstGeom prst="rect">
            <a:avLst/>
          </a:prstGeom>
        </p:spPr>
        <p:txBody>
          <a:bodyPr/>
          <a:lstStyle>
            <a:lvl1pPr>
              <a:defRPr/>
            </a:lvl1pPr>
          </a:lstStyle>
          <a:p>
            <a:fld id="{6B2E9119-6498-4FB6-96FC-1BD3F1FBE8E1}" type="slidenum">
              <a:rPr lang="en-US" altLang="en-US"/>
              <a:pPr/>
              <a:t>‹#›</a:t>
            </a:fld>
            <a:endParaRPr lang="en-US" altLang="en-US"/>
          </a:p>
        </p:txBody>
      </p:sp>
    </p:spTree>
    <p:extLst>
      <p:ext uri="{BB962C8B-B14F-4D97-AF65-F5344CB8AC3E}">
        <p14:creationId xmlns:p14="http://schemas.microsoft.com/office/powerpoint/2010/main" val="2585991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dirty="0"/>
          </a:p>
        </p:txBody>
      </p:sp>
      <p:sp>
        <p:nvSpPr>
          <p:cNvPr id="13" name="Text Placeholder 12"/>
          <p:cNvSpPr>
            <a:spLocks noGrp="1"/>
          </p:cNvSpPr>
          <p:nvPr>
            <p:ph type="body" idx="1"/>
          </p:nvPr>
        </p:nvSpPr>
        <p:spPr>
          <a:xfrm>
            <a:off x="590550" y="1600200"/>
            <a:ext cx="8175498" cy="452657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extBox 4"/>
          <p:cNvSpPr txBox="1"/>
          <p:nvPr/>
        </p:nvSpPr>
        <p:spPr>
          <a:xfrm>
            <a:off x="6476999" y="6092655"/>
            <a:ext cx="2497873" cy="677108"/>
          </a:xfrm>
          <a:prstGeom prst="rect">
            <a:avLst/>
          </a:prstGeom>
          <a:noFill/>
        </p:spPr>
        <p:txBody>
          <a:bodyPr wrap="square" rtlCol="0" anchor="t">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2400" dirty="0" smtClean="0">
                <a:solidFill>
                  <a:srgbClr val="17375E"/>
                </a:solidFill>
              </a:rPr>
              <a:t>BVT Publishing</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400" dirty="0" smtClean="0">
                <a:solidFill>
                  <a:srgbClr val="4376B4"/>
                </a:solidFill>
              </a:rPr>
              <a:t>Better textbooks, better prices.</a:t>
            </a:r>
            <a:endParaRPr lang="en-US" dirty="0"/>
          </a:p>
        </p:txBody>
      </p:sp>
      <p:sp>
        <p:nvSpPr>
          <p:cNvPr id="10" name="TextBox 9"/>
          <p:cNvSpPr txBox="1"/>
          <p:nvPr/>
        </p:nvSpPr>
        <p:spPr>
          <a:xfrm>
            <a:off x="533400" y="6138822"/>
            <a:ext cx="5353050" cy="584775"/>
          </a:xfrm>
          <a:prstGeom prst="rect">
            <a:avLst/>
          </a:prstGeom>
          <a:noFill/>
        </p:spPr>
        <p:txBody>
          <a:bodyPr wrap="square" rtlCol="0" anchor="ctr">
            <a:spAutoFit/>
          </a:bodyPr>
          <a:lstStyle/>
          <a:p>
            <a:pPr algn="l"/>
            <a:r>
              <a:rPr lang="en-US" dirty="0" smtClean="0">
                <a:solidFill>
                  <a:srgbClr val="002060"/>
                </a:solidFill>
              </a:rPr>
              <a:t>Social</a:t>
            </a:r>
            <a:r>
              <a:rPr lang="en-US" baseline="0" dirty="0" smtClean="0">
                <a:solidFill>
                  <a:srgbClr val="002060"/>
                </a:solidFill>
              </a:rPr>
              <a:t> Psychology,</a:t>
            </a:r>
            <a:r>
              <a:rPr lang="en-US" dirty="0" smtClean="0">
                <a:solidFill>
                  <a:srgbClr val="002060"/>
                </a:solidFill>
              </a:rPr>
              <a:t> 7th</a:t>
            </a:r>
            <a:r>
              <a:rPr lang="en-US" baseline="0" dirty="0" smtClean="0">
                <a:solidFill>
                  <a:srgbClr val="002060"/>
                </a:solidFill>
              </a:rPr>
              <a:t> Edition</a:t>
            </a:r>
          </a:p>
          <a:p>
            <a:pPr algn="l"/>
            <a:r>
              <a:rPr lang="en-US" sz="1400" baseline="0" dirty="0" smtClean="0">
                <a:solidFill>
                  <a:srgbClr val="002060"/>
                </a:solidFill>
              </a:rPr>
              <a:t>Stephen </a:t>
            </a:r>
            <a:r>
              <a:rPr lang="en-US" sz="1400" baseline="0" dirty="0" err="1" smtClean="0">
                <a:solidFill>
                  <a:srgbClr val="002060"/>
                </a:solidFill>
              </a:rPr>
              <a:t>Franzoi</a:t>
            </a:r>
            <a:r>
              <a:rPr lang="en-US" sz="1400" baseline="0" dirty="0" smtClean="0">
                <a:solidFill>
                  <a:srgbClr val="002060"/>
                </a:solidFill>
              </a:rPr>
              <a:t> </a:t>
            </a:r>
            <a:r>
              <a:rPr lang="en-US" sz="1400" dirty="0" smtClean="0">
                <a:solidFill>
                  <a:srgbClr val="002060"/>
                </a:solidFill>
              </a:rPr>
              <a:t>©2016</a:t>
            </a:r>
            <a:endParaRPr lang="en-US" sz="1400" dirty="0">
              <a:solidFill>
                <a:srgbClr val="002060"/>
              </a:solidFill>
            </a:endParaRP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2" r:id="rId3"/>
    <p:sldLayoutId id="2147483668" r:id="rId4"/>
    <p:sldLayoutId id="2147483669" r:id="rId5"/>
    <p:sldLayoutId id="2147483665" r:id="rId6"/>
    <p:sldLayoutId id="2147483670" r:id="rId7"/>
    <p:sldLayoutId id="2147483671" r:id="rId8"/>
  </p:sldLayoutIdLst>
  <p:timing>
    <p:tnLst>
      <p:par>
        <p:cTn id="1" dur="indefinite" restart="never" nodeType="tmRoot"/>
      </p:par>
    </p:tnLst>
  </p:timing>
  <p:hf hdr="0" ftr="0" dt="0"/>
  <p:txStyles>
    <p:titleStyle>
      <a:lvl1pPr algn="ctr"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a:xfrm>
            <a:off x="762000" y="1981200"/>
            <a:ext cx="7772400" cy="1905000"/>
          </a:xfrm>
        </p:spPr>
        <p:txBody>
          <a:bodyPr/>
          <a:lstStyle/>
          <a:p>
            <a:pPr eaLnBrk="1" hangingPunct="1"/>
            <a:r>
              <a:rPr lang="en-US" altLang="en-US" dirty="0" smtClean="0">
                <a:ea typeface="ＭＳ Ｐゴシック" pitchFamily="34" charset="-128"/>
              </a:rPr>
              <a:t>Chapter 5: </a:t>
            </a:r>
            <a:br>
              <a:rPr lang="en-US" altLang="en-US" dirty="0" smtClean="0">
                <a:ea typeface="ＭＳ Ｐゴシック" pitchFamily="34" charset="-128"/>
              </a:rPr>
            </a:br>
            <a:r>
              <a:rPr lang="en-US" altLang="en-US" dirty="0" smtClean="0">
                <a:ea typeface="ＭＳ Ｐゴシック" pitchFamily="34" charset="-128"/>
              </a:rPr>
              <a:t>Attitudes and Persuasion</a:t>
            </a:r>
          </a:p>
        </p:txBody>
      </p:sp>
    </p:spTree>
    <p:extLst>
      <p:ext uri="{BB962C8B-B14F-4D97-AF65-F5344CB8AC3E}">
        <p14:creationId xmlns:p14="http://schemas.microsoft.com/office/powerpoint/2010/main" val="2393876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US" altLang="en-US" smtClean="0">
                <a:ea typeface="ＭＳ Ｐゴシック" pitchFamily="34" charset="-128"/>
              </a:rPr>
              <a:t>Classical Conditioning</a:t>
            </a:r>
          </a:p>
        </p:txBody>
      </p:sp>
      <p:sp>
        <p:nvSpPr>
          <p:cNvPr id="19458" name="Content Placeholder 2"/>
          <p:cNvSpPr>
            <a:spLocks noGrp="1"/>
          </p:cNvSpPr>
          <p:nvPr>
            <p:ph idx="1"/>
          </p:nvPr>
        </p:nvSpPr>
        <p:spPr/>
        <p:txBody>
          <a:bodyPr/>
          <a:lstStyle/>
          <a:p>
            <a:pPr eaLnBrk="1" hangingPunct="1"/>
            <a:r>
              <a:rPr lang="en-US" altLang="en-US" dirty="0" smtClean="0">
                <a:ea typeface="ＭＳ Ｐゴシック" pitchFamily="34" charset="-128"/>
              </a:rPr>
              <a:t>Basic model:</a:t>
            </a:r>
          </a:p>
          <a:p>
            <a:pPr marL="0" indent="0" eaLnBrk="1" hangingPunct="1">
              <a:buFont typeface="Arial" pitchFamily="34" charset="0"/>
              <a:buNone/>
              <a:tabLst>
                <a:tab pos="1828800" algn="l"/>
                <a:tab pos="2743200" algn="l"/>
                <a:tab pos="3427413" algn="l"/>
              </a:tabLst>
            </a:pPr>
            <a:r>
              <a:rPr lang="en-US" altLang="en-US" dirty="0" smtClean="0">
                <a:ea typeface="ＭＳ Ｐゴシック" pitchFamily="34" charset="-128"/>
              </a:rPr>
              <a:t>	</a:t>
            </a:r>
            <a:r>
              <a:rPr lang="en-US" altLang="en-US" dirty="0" smtClean="0">
                <a:ea typeface="ＭＳ Ｐゴシック" pitchFamily="34" charset="-128"/>
              </a:rPr>
              <a:t>UCS		</a:t>
            </a:r>
            <a:r>
              <a:rPr lang="en-US" altLang="en-US" dirty="0" smtClean="0">
                <a:ea typeface="ＭＳ Ｐゴシック" pitchFamily="34" charset="-128"/>
                <a:sym typeface="Wingdings" pitchFamily="2" charset="2"/>
              </a:rPr>
              <a:t> </a:t>
            </a:r>
            <a:r>
              <a:rPr lang="en-US" altLang="en-US" dirty="0" smtClean="0">
                <a:ea typeface="ＭＳ Ｐゴシック" pitchFamily="34" charset="-128"/>
                <a:sym typeface="Wingdings" pitchFamily="2" charset="2"/>
              </a:rPr>
              <a:t>UCR</a:t>
            </a:r>
          </a:p>
          <a:p>
            <a:pPr marL="0" indent="0" eaLnBrk="1" hangingPunct="1">
              <a:buFont typeface="Arial" pitchFamily="34" charset="0"/>
              <a:buNone/>
              <a:tabLst>
                <a:tab pos="1828800" algn="l"/>
                <a:tab pos="2743200" algn="l"/>
                <a:tab pos="3427413" algn="l"/>
              </a:tabLst>
            </a:pPr>
            <a:r>
              <a:rPr lang="en-US" altLang="en-US" dirty="0" smtClean="0">
                <a:ea typeface="ＭＳ Ｐゴシック" pitchFamily="34" charset="-128"/>
                <a:sym typeface="Wingdings" pitchFamily="2" charset="2"/>
              </a:rPr>
              <a:t>	</a:t>
            </a:r>
            <a:r>
              <a:rPr lang="en-US" altLang="en-US" dirty="0" smtClean="0">
                <a:ea typeface="ＭＳ Ｐゴシック" pitchFamily="34" charset="-128"/>
                <a:sym typeface="Wingdings" pitchFamily="2" charset="2"/>
              </a:rPr>
              <a:t>UCS +	CS	 </a:t>
            </a:r>
            <a:r>
              <a:rPr lang="en-US" altLang="en-US" dirty="0" smtClean="0">
                <a:ea typeface="ＭＳ Ｐゴシック" pitchFamily="34" charset="-128"/>
                <a:sym typeface="Wingdings" pitchFamily="2" charset="2"/>
              </a:rPr>
              <a:t>UCR</a:t>
            </a:r>
          </a:p>
          <a:p>
            <a:pPr marL="0" indent="0" eaLnBrk="1" hangingPunct="1">
              <a:buFont typeface="Arial" pitchFamily="34" charset="0"/>
              <a:buNone/>
              <a:tabLst>
                <a:tab pos="1828800" algn="l"/>
                <a:tab pos="2743200" algn="l"/>
                <a:tab pos="3427413" algn="l"/>
              </a:tabLst>
            </a:pPr>
            <a:r>
              <a:rPr lang="en-US" altLang="en-US" dirty="0" smtClean="0">
                <a:ea typeface="ＭＳ Ｐゴシック" pitchFamily="34" charset="-128"/>
                <a:sym typeface="Wingdings" pitchFamily="2" charset="2"/>
              </a:rPr>
              <a:t>	</a:t>
            </a:r>
            <a:r>
              <a:rPr lang="en-US" altLang="en-US" dirty="0" smtClean="0">
                <a:ea typeface="ＭＳ Ｐゴシック" pitchFamily="34" charset="-128"/>
                <a:sym typeface="Wingdings" pitchFamily="2" charset="2"/>
              </a:rPr>
              <a:t>	CS	 </a:t>
            </a:r>
            <a:r>
              <a:rPr lang="en-US" altLang="en-US" dirty="0" smtClean="0">
                <a:ea typeface="ＭＳ Ｐゴシック" pitchFamily="34" charset="-128"/>
                <a:sym typeface="Wingdings" pitchFamily="2" charset="2"/>
              </a:rPr>
              <a:t>CR</a:t>
            </a:r>
          </a:p>
          <a:p>
            <a:pPr eaLnBrk="1" hangingPunct="1"/>
            <a:r>
              <a:rPr lang="en-US" altLang="en-US" dirty="0" smtClean="0">
                <a:ea typeface="ＭＳ Ｐゴシック" pitchFamily="34" charset="-128"/>
              </a:rPr>
              <a:t>Classical conditioning can lead to attitude formation, for example, toward social groups.</a:t>
            </a:r>
          </a:p>
          <a:p>
            <a:pPr lvl="1" eaLnBrk="1" hangingPunct="1"/>
            <a:r>
              <a:rPr lang="en-US" altLang="en-US" dirty="0" smtClean="0">
                <a:ea typeface="ＭＳ Ｐゴシック" pitchFamily="34" charset="-128"/>
              </a:rPr>
              <a:t>Group labels (UCS) paired with negativity in the environment (CS) can produce dislike for the group (CR).</a:t>
            </a:r>
          </a:p>
        </p:txBody>
      </p:sp>
    </p:spTree>
    <p:extLst>
      <p:ext uri="{BB962C8B-B14F-4D97-AF65-F5344CB8AC3E}">
        <p14:creationId xmlns:p14="http://schemas.microsoft.com/office/powerpoint/2010/main" val="29352416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0" y="4648200"/>
            <a:ext cx="7620000" cy="685800"/>
          </a:xfrm>
        </p:spPr>
        <p:txBody>
          <a:bodyPr>
            <a:normAutofit fontScale="90000"/>
          </a:bodyPr>
          <a:lstStyle/>
          <a:p>
            <a:pPr>
              <a:tabLst>
                <a:tab pos="1598613" algn="l"/>
              </a:tabLst>
            </a:pPr>
            <a:r>
              <a:rPr lang="en-US" dirty="0" smtClean="0"/>
              <a:t>Figure 5.3	Classical Conditioning of Attitudes Toward 	Different Nationalities</a:t>
            </a:r>
            <a:endParaRPr lang="en-US" dirty="0"/>
          </a:p>
        </p:txBody>
      </p:sp>
      <p:pic>
        <p:nvPicPr>
          <p:cNvPr id="7" name="Picture Placeholder 6" descr="Research by Staats and Staats demonstrated that classical conditioning could play a role in establishing some of the emotional components of attitudes and prejudice. Participants who heard favorable word pairings with “Dutch” and negative pairings with “Swedish” subsequently had more positive attitudes toward the Dutch and less positive attitudes toward the Swedes. Those individuals who had opposite word pairings had more favorable attitudes toward the Swedes." title="Classical Conditioning of Attitudes Toward Different Nationalities"/>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1870565" y="0"/>
            <a:ext cx="6963445" cy="4568952"/>
          </a:xfrm>
        </p:spPr>
      </p:pic>
    </p:spTree>
    <p:extLst>
      <p:ext uri="{BB962C8B-B14F-4D97-AF65-F5344CB8AC3E}">
        <p14:creationId xmlns:p14="http://schemas.microsoft.com/office/powerpoint/2010/main" val="42777776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pPr eaLnBrk="1" hangingPunct="1"/>
            <a:r>
              <a:rPr lang="en-US" altLang="en-US" smtClean="0">
                <a:ea typeface="ＭＳ Ｐゴシック" pitchFamily="34" charset="-128"/>
              </a:rPr>
              <a:t>Operant Conditioning</a:t>
            </a:r>
          </a:p>
        </p:txBody>
      </p:sp>
      <p:sp>
        <p:nvSpPr>
          <p:cNvPr id="20482" name="Content Placeholder 2"/>
          <p:cNvSpPr>
            <a:spLocks noGrp="1"/>
          </p:cNvSpPr>
          <p:nvPr>
            <p:ph idx="1"/>
          </p:nvPr>
        </p:nvSpPr>
        <p:spPr/>
        <p:txBody>
          <a:bodyPr/>
          <a:lstStyle/>
          <a:p>
            <a:pPr eaLnBrk="1" hangingPunct="1"/>
            <a:r>
              <a:rPr lang="en-US" altLang="en-US" smtClean="0">
                <a:ea typeface="ＭＳ Ｐゴシック" pitchFamily="34" charset="-128"/>
              </a:rPr>
              <a:t>When a behavior is rewarded, it is more likely to occur in the future.</a:t>
            </a:r>
          </a:p>
          <a:p>
            <a:pPr eaLnBrk="1" hangingPunct="1"/>
            <a:r>
              <a:rPr lang="en-US" altLang="en-US" smtClean="0">
                <a:ea typeface="ＭＳ Ｐゴシック" pitchFamily="34" charset="-128"/>
              </a:rPr>
              <a:t>Receiving praise for holding an attitude is likely to strengthen the attitude.</a:t>
            </a:r>
          </a:p>
          <a:p>
            <a:pPr eaLnBrk="1" hangingPunct="1"/>
            <a:r>
              <a:rPr lang="en-US" altLang="en-US" smtClean="0">
                <a:ea typeface="ＭＳ Ｐゴシック" pitchFamily="34" charset="-128"/>
              </a:rPr>
              <a:t>Attitudes can be shaped by </a:t>
            </a:r>
            <a:r>
              <a:rPr lang="en-US" altLang="en-US" i="1" smtClean="0">
                <a:ea typeface="ＭＳ Ｐゴシック" pitchFamily="34" charset="-128"/>
              </a:rPr>
              <a:t>observational learning.</a:t>
            </a:r>
            <a:endParaRPr lang="en-US" altLang="en-US" smtClean="0">
              <a:ea typeface="ＭＳ Ｐゴシック" pitchFamily="34" charset="-128"/>
            </a:endParaRPr>
          </a:p>
          <a:p>
            <a:pPr lvl="1" eaLnBrk="1" hangingPunct="1"/>
            <a:r>
              <a:rPr lang="en-US" altLang="en-US" smtClean="0">
                <a:ea typeface="ＭＳ Ｐゴシック" pitchFamily="34" charset="-128"/>
              </a:rPr>
              <a:t>Watching the way others are rewarded or punished as they interact with an attitude object</a:t>
            </a:r>
          </a:p>
        </p:txBody>
      </p:sp>
    </p:spTree>
    <p:extLst>
      <p:ext uri="{BB962C8B-B14F-4D97-AF65-F5344CB8AC3E}">
        <p14:creationId xmlns:p14="http://schemas.microsoft.com/office/powerpoint/2010/main" val="30193163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pPr eaLnBrk="1" hangingPunct="1"/>
            <a:r>
              <a:rPr lang="en-US" altLang="en-US" smtClean="0">
                <a:ea typeface="ＭＳ Ｐゴシック" pitchFamily="34" charset="-128"/>
              </a:rPr>
              <a:t>Attitudes and Nonverbal Behavior</a:t>
            </a:r>
          </a:p>
        </p:txBody>
      </p:sp>
      <p:sp>
        <p:nvSpPr>
          <p:cNvPr id="21506" name="Content Placeholder 3"/>
          <p:cNvSpPr>
            <a:spLocks noGrp="1"/>
          </p:cNvSpPr>
          <p:nvPr>
            <p:ph sz="quarter" idx="1"/>
          </p:nvPr>
        </p:nvSpPr>
        <p:spPr/>
        <p:txBody>
          <a:bodyPr>
            <a:normAutofit/>
          </a:bodyPr>
          <a:lstStyle/>
          <a:p>
            <a:pPr eaLnBrk="1" hangingPunct="1"/>
            <a:r>
              <a:rPr lang="en-US" altLang="en-US" sz="2800" dirty="0" smtClean="0">
                <a:ea typeface="ＭＳ Ｐゴシック" pitchFamily="34" charset="-128"/>
              </a:rPr>
              <a:t>Smiling or frowning can cause a change in mood.</a:t>
            </a:r>
          </a:p>
          <a:p>
            <a:pPr lvl="1" eaLnBrk="1" hangingPunct="1"/>
            <a:r>
              <a:rPr lang="en-US" altLang="en-US" sz="2800" dirty="0" smtClean="0">
                <a:ea typeface="ＭＳ Ｐゴシック" pitchFamily="34" charset="-128"/>
              </a:rPr>
              <a:t>Facial feedback hypothesis</a:t>
            </a:r>
          </a:p>
          <a:p>
            <a:pPr lvl="1" eaLnBrk="1" hangingPunct="1"/>
            <a:r>
              <a:rPr lang="en-US" altLang="en-US" sz="2800" dirty="0" smtClean="0">
                <a:ea typeface="ＭＳ Ｐゴシック" pitchFamily="34" charset="-128"/>
              </a:rPr>
              <a:t>Vascular theory of emotion</a:t>
            </a:r>
          </a:p>
          <a:p>
            <a:pPr eaLnBrk="1" hangingPunct="1"/>
            <a:r>
              <a:rPr lang="en-US" altLang="en-US" sz="2800" dirty="0" smtClean="0">
                <a:ea typeface="ＭＳ Ｐゴシック" pitchFamily="34" charset="-128"/>
              </a:rPr>
              <a:t>Posture and body motion can change mood.</a:t>
            </a:r>
          </a:p>
          <a:p>
            <a:pPr eaLnBrk="1" hangingPunct="1"/>
            <a:r>
              <a:rPr lang="en-US" altLang="en-US" sz="2800" dirty="0" smtClean="0">
                <a:ea typeface="ＭＳ Ｐゴシック" pitchFamily="34" charset="-128"/>
              </a:rPr>
              <a:t>People are unaware of the causes of the mood.</a:t>
            </a:r>
          </a:p>
        </p:txBody>
      </p:sp>
    </p:spTree>
    <p:extLst>
      <p:ext uri="{BB962C8B-B14F-4D97-AF65-F5344CB8AC3E}">
        <p14:creationId xmlns:p14="http://schemas.microsoft.com/office/powerpoint/2010/main" val="42513779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4"/>
          <p:cNvSpPr>
            <a:spLocks noGrp="1"/>
          </p:cNvSpPr>
          <p:nvPr>
            <p:ph type="title"/>
          </p:nvPr>
        </p:nvSpPr>
        <p:spPr/>
        <p:txBody>
          <a:bodyPr/>
          <a:lstStyle/>
          <a:p>
            <a:pPr eaLnBrk="1" hangingPunct="1"/>
            <a:r>
              <a:rPr lang="en-US" altLang="en-US" smtClean="0">
                <a:ea typeface="ＭＳ Ｐゴシック" pitchFamily="34" charset="-128"/>
              </a:rPr>
              <a:t>Cognitive Dissonance Theory</a:t>
            </a:r>
          </a:p>
        </p:txBody>
      </p:sp>
      <p:sp>
        <p:nvSpPr>
          <p:cNvPr id="22530" name="Content Placeholder 5"/>
          <p:cNvSpPr>
            <a:spLocks noGrp="1"/>
          </p:cNvSpPr>
          <p:nvPr>
            <p:ph idx="1"/>
          </p:nvPr>
        </p:nvSpPr>
        <p:spPr>
          <a:xfrm>
            <a:off x="609600" y="1600200"/>
            <a:ext cx="7924800" cy="4495800"/>
          </a:xfrm>
        </p:spPr>
        <p:txBody>
          <a:bodyPr>
            <a:normAutofit lnSpcReduction="10000"/>
          </a:bodyPr>
          <a:lstStyle/>
          <a:p>
            <a:pPr eaLnBrk="1" hangingPunct="1"/>
            <a:r>
              <a:rPr lang="en-US" altLang="en-US" dirty="0" smtClean="0">
                <a:ea typeface="ＭＳ Ｐゴシック" pitchFamily="34" charset="-128"/>
              </a:rPr>
              <a:t>We wish to appear consistent in our thoughts and behavior.</a:t>
            </a:r>
          </a:p>
          <a:p>
            <a:pPr eaLnBrk="1" hangingPunct="1"/>
            <a:r>
              <a:rPr lang="en-US" altLang="en-US" dirty="0" smtClean="0">
                <a:ea typeface="ＭＳ Ｐゴシック" pitchFamily="34" charset="-128"/>
              </a:rPr>
              <a:t>Inconsistency is uncomfortable and aversive.</a:t>
            </a:r>
          </a:p>
          <a:p>
            <a:pPr eaLnBrk="1" hangingPunct="1"/>
            <a:r>
              <a:rPr lang="en-US" altLang="en-US" dirty="0" smtClean="0">
                <a:ea typeface="ＭＳ Ｐゴシック" pitchFamily="34" charset="-128"/>
              </a:rPr>
              <a:t>To avoid or reduce the aversive feeling, we engage in the following:</a:t>
            </a:r>
          </a:p>
          <a:p>
            <a:pPr lvl="1" eaLnBrk="1" hangingPunct="1"/>
            <a:r>
              <a:rPr lang="en-US" altLang="en-US" dirty="0" smtClean="0">
                <a:ea typeface="ＭＳ Ｐゴシック" pitchFamily="34" charset="-128"/>
              </a:rPr>
              <a:t>Irrational behavior</a:t>
            </a:r>
          </a:p>
          <a:p>
            <a:pPr lvl="1" eaLnBrk="1" hangingPunct="1"/>
            <a:r>
              <a:rPr lang="en-US" altLang="en-US" dirty="0" smtClean="0">
                <a:ea typeface="ＭＳ Ｐゴシック" pitchFamily="34" charset="-128"/>
              </a:rPr>
              <a:t>Cognitive distortions</a:t>
            </a:r>
          </a:p>
          <a:p>
            <a:pPr lvl="1" eaLnBrk="1" hangingPunct="1"/>
            <a:r>
              <a:rPr lang="en-US" altLang="en-US" dirty="0" smtClean="0">
                <a:ea typeface="ＭＳ Ｐゴシック" pitchFamily="34" charset="-128"/>
              </a:rPr>
              <a:t>Rationalization</a:t>
            </a:r>
          </a:p>
          <a:p>
            <a:pPr lvl="1" eaLnBrk="1" hangingPunct="1"/>
            <a:r>
              <a:rPr lang="en-US" altLang="en-US" dirty="0" smtClean="0">
                <a:ea typeface="ＭＳ Ｐゴシック" pitchFamily="34" charset="-128"/>
              </a:rPr>
              <a:t>Attitude change (to fall </a:t>
            </a:r>
            <a:r>
              <a:rPr lang="en-US" altLang="en-US" dirty="0" smtClean="0">
                <a:ea typeface="ＭＳ Ｐゴシック" pitchFamily="34" charset="-128"/>
              </a:rPr>
              <a:t>"in line" </a:t>
            </a:r>
            <a:r>
              <a:rPr lang="en-US" altLang="en-US" dirty="0" smtClean="0">
                <a:ea typeface="ＭＳ Ｐゴシック" pitchFamily="34" charset="-128"/>
              </a:rPr>
              <a:t>with recalled behavior)</a:t>
            </a:r>
          </a:p>
        </p:txBody>
      </p:sp>
    </p:spTree>
    <p:extLst>
      <p:ext uri="{BB962C8B-B14F-4D97-AF65-F5344CB8AC3E}">
        <p14:creationId xmlns:p14="http://schemas.microsoft.com/office/powerpoint/2010/main" val="2989016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pPr eaLnBrk="1" hangingPunct="1"/>
            <a:r>
              <a:rPr lang="en-US" altLang="en-US" smtClean="0">
                <a:ea typeface="ＭＳ Ｐゴシック" pitchFamily="34" charset="-128"/>
              </a:rPr>
              <a:t>Insufficient Justification</a:t>
            </a:r>
          </a:p>
        </p:txBody>
      </p:sp>
      <p:sp>
        <p:nvSpPr>
          <p:cNvPr id="23554" name="Content Placeholder 2"/>
          <p:cNvSpPr>
            <a:spLocks noGrp="1"/>
          </p:cNvSpPr>
          <p:nvPr>
            <p:ph idx="1"/>
          </p:nvPr>
        </p:nvSpPr>
        <p:spPr/>
        <p:txBody>
          <a:bodyPr/>
          <a:lstStyle/>
          <a:p>
            <a:pPr eaLnBrk="1" hangingPunct="1">
              <a:lnSpc>
                <a:spcPct val="80000"/>
              </a:lnSpc>
            </a:pPr>
            <a:r>
              <a:rPr lang="en-US" altLang="en-US" dirty="0" smtClean="0">
                <a:ea typeface="ＭＳ Ｐゴシック" pitchFamily="34" charset="-128"/>
              </a:rPr>
              <a:t>Small-reward group liked a boring task more than the big-reward group.</a:t>
            </a:r>
          </a:p>
          <a:p>
            <a:pPr lvl="1" eaLnBrk="1" hangingPunct="1">
              <a:lnSpc>
                <a:spcPct val="80000"/>
              </a:lnSpc>
            </a:pPr>
            <a:r>
              <a:rPr lang="en-US" altLang="en-US" dirty="0" smtClean="0">
                <a:ea typeface="ＭＳ Ｐゴシック" pitchFamily="34" charset="-128"/>
              </a:rPr>
              <a:t>Contrary to behaviorist predictions</a:t>
            </a:r>
          </a:p>
          <a:p>
            <a:pPr eaLnBrk="1" hangingPunct="1">
              <a:lnSpc>
                <a:spcPct val="80000"/>
              </a:lnSpc>
            </a:pPr>
            <a:r>
              <a:rPr lang="en-US" altLang="en-US" dirty="0" smtClean="0">
                <a:ea typeface="ＭＳ Ｐゴシック" pitchFamily="34" charset="-128"/>
              </a:rPr>
              <a:t>Why?</a:t>
            </a:r>
          </a:p>
          <a:p>
            <a:pPr lvl="1" eaLnBrk="1" hangingPunct="1">
              <a:lnSpc>
                <a:spcPct val="80000"/>
              </a:lnSpc>
            </a:pPr>
            <a:r>
              <a:rPr lang="en-US" altLang="en-US" dirty="0" smtClean="0">
                <a:ea typeface="ＭＳ Ｐゴシック" pitchFamily="34" charset="-128"/>
              </a:rPr>
              <a:t>The big-reward group had a clear reason to follow the instructions </a:t>
            </a:r>
            <a:r>
              <a:rPr lang="en-US" altLang="en-US" dirty="0" smtClean="0">
                <a:ea typeface="ＭＳ Ｐゴシック" pitchFamily="34" charset="-128"/>
                <a:sym typeface="Wingdings" pitchFamily="2" charset="2"/>
              </a:rPr>
              <a:t> no dissonance.</a:t>
            </a:r>
          </a:p>
          <a:p>
            <a:pPr lvl="1" eaLnBrk="1" hangingPunct="1">
              <a:lnSpc>
                <a:spcPct val="80000"/>
              </a:lnSpc>
            </a:pPr>
            <a:r>
              <a:rPr lang="en-US" altLang="en-US" dirty="0" smtClean="0">
                <a:ea typeface="ＭＳ Ｐゴシック" pitchFamily="34" charset="-128"/>
                <a:sym typeface="Wingdings" pitchFamily="2" charset="2"/>
              </a:rPr>
              <a:t>The small-reward group had no good reason to follow the instructions  dissonance.</a:t>
            </a:r>
          </a:p>
          <a:p>
            <a:pPr lvl="2" eaLnBrk="1" hangingPunct="1">
              <a:lnSpc>
                <a:spcPct val="80000"/>
              </a:lnSpc>
            </a:pPr>
            <a:r>
              <a:rPr lang="en-US" altLang="en-US" dirty="0" smtClean="0">
                <a:ea typeface="ＭＳ Ｐゴシック" pitchFamily="34" charset="-128"/>
                <a:sym typeface="Wingdings" pitchFamily="2" charset="2"/>
              </a:rPr>
              <a:t>I </a:t>
            </a:r>
            <a:r>
              <a:rPr lang="en-US" altLang="en-US" dirty="0" smtClean="0">
                <a:ea typeface="ＭＳ Ｐゴシック" pitchFamily="34" charset="-128"/>
                <a:sym typeface="Wingdings" pitchFamily="2" charset="2"/>
              </a:rPr>
              <a:t>can</a:t>
            </a:r>
            <a:r>
              <a:rPr lang="en-US" altLang="ja-JP" dirty="0" smtClean="0">
                <a:ea typeface="ＭＳ Ｐゴシック" pitchFamily="34" charset="-128"/>
                <a:sym typeface="Wingdings" pitchFamily="2" charset="2"/>
              </a:rPr>
              <a:t>'t </a:t>
            </a:r>
            <a:r>
              <a:rPr lang="en-US" altLang="ja-JP" dirty="0" smtClean="0">
                <a:ea typeface="ＭＳ Ｐゴシック" pitchFamily="34" charset="-128"/>
                <a:sym typeface="Wingdings" pitchFamily="2" charset="2"/>
              </a:rPr>
              <a:t>change what I did, so dissonance is removed. I have to change what I believe. This task </a:t>
            </a:r>
            <a:r>
              <a:rPr lang="en-US" altLang="ja-JP" dirty="0" smtClean="0">
                <a:ea typeface="ＭＳ Ｐゴシック" pitchFamily="34" charset="-128"/>
                <a:sym typeface="Wingdings" pitchFamily="2" charset="2"/>
              </a:rPr>
              <a:t>wasn</a:t>
            </a:r>
            <a:r>
              <a:rPr lang="en-US" altLang="en-US" dirty="0" smtClean="0">
                <a:ea typeface="ＭＳ Ｐゴシック" pitchFamily="34" charset="-128"/>
                <a:sym typeface="Wingdings" pitchFamily="2" charset="2"/>
              </a:rPr>
              <a:t>'</a:t>
            </a:r>
            <a:r>
              <a:rPr lang="en-US" altLang="ja-JP" dirty="0" smtClean="0">
                <a:ea typeface="ＭＳ Ｐゴシック" pitchFamily="34" charset="-128"/>
                <a:sym typeface="Wingdings" pitchFamily="2" charset="2"/>
              </a:rPr>
              <a:t>t </a:t>
            </a:r>
            <a:r>
              <a:rPr lang="en-US" altLang="ja-JP" dirty="0" smtClean="0">
                <a:ea typeface="ＭＳ Ｐゴシック" pitchFamily="34" charset="-128"/>
                <a:sym typeface="Wingdings" pitchFamily="2" charset="2"/>
              </a:rPr>
              <a:t>so bad.</a:t>
            </a:r>
            <a:endParaRPr lang="en-US" altLang="en-US" dirty="0" smtClean="0">
              <a:ea typeface="ＭＳ Ｐゴシック" pitchFamily="34" charset="-128"/>
            </a:endParaRPr>
          </a:p>
        </p:txBody>
      </p:sp>
    </p:spTree>
    <p:extLst>
      <p:ext uri="{BB962C8B-B14F-4D97-AF65-F5344CB8AC3E}">
        <p14:creationId xmlns:p14="http://schemas.microsoft.com/office/powerpoint/2010/main" val="2561543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0" y="4648200"/>
            <a:ext cx="7620000" cy="685800"/>
          </a:xfrm>
        </p:spPr>
        <p:txBody>
          <a:bodyPr>
            <a:normAutofit fontScale="90000"/>
          </a:bodyPr>
          <a:lstStyle/>
          <a:p>
            <a:pPr>
              <a:tabLst>
                <a:tab pos="1487488" algn="l"/>
              </a:tabLst>
            </a:pPr>
            <a:r>
              <a:rPr lang="en-US" dirty="0" smtClean="0"/>
              <a:t>Figure 5.4	Insufficient Justification Induces Dissonance 	and Motivates Attitude Change</a:t>
            </a:r>
            <a:endParaRPr lang="en-US" dirty="0"/>
          </a:p>
        </p:txBody>
      </p:sp>
      <p:pic>
        <p:nvPicPr>
          <p:cNvPr id="7" name="Picture Placeholder 6" descr="Festinger and Carlsmith predicted that participants who were given insufficient monetary justification for lying (the $1 liars) would experience greater cognitive dissonance and would, therefore, express more liking for the dull task than those who received sufficient monetary justification (the $20 liars)." title="Insufficient Justification Induces Dissonance and Motivates Attitude Change"/>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1892939" y="0"/>
            <a:ext cx="6918698" cy="4568952"/>
          </a:xfrm>
        </p:spPr>
      </p:pic>
    </p:spTree>
    <p:extLst>
      <p:ext uri="{BB962C8B-B14F-4D97-AF65-F5344CB8AC3E}">
        <p14:creationId xmlns:p14="http://schemas.microsoft.com/office/powerpoint/2010/main" val="9636897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normAutofit fontScale="90000"/>
          </a:bodyPr>
          <a:lstStyle/>
          <a:p>
            <a:pPr eaLnBrk="1" hangingPunct="1"/>
            <a:r>
              <a:rPr lang="en-US" altLang="en-US" smtClean="0">
                <a:ea typeface="ＭＳ Ｐゴシック" pitchFamily="34" charset="-128"/>
              </a:rPr>
              <a:t>Freedom of Choice and Dissonance</a:t>
            </a:r>
          </a:p>
        </p:txBody>
      </p:sp>
      <p:sp>
        <p:nvSpPr>
          <p:cNvPr id="24578" name="Content Placeholder 2"/>
          <p:cNvSpPr>
            <a:spLocks noGrp="1"/>
          </p:cNvSpPr>
          <p:nvPr>
            <p:ph idx="1"/>
          </p:nvPr>
        </p:nvSpPr>
        <p:spPr/>
        <p:txBody>
          <a:bodyPr/>
          <a:lstStyle/>
          <a:p>
            <a:pPr eaLnBrk="1" hangingPunct="1">
              <a:lnSpc>
                <a:spcPct val="90000"/>
              </a:lnSpc>
            </a:pPr>
            <a:r>
              <a:rPr lang="en-US" altLang="en-US" sz="3000" dirty="0" smtClean="0">
                <a:ea typeface="ＭＳ Ｐゴシック" pitchFamily="34" charset="-128"/>
              </a:rPr>
              <a:t>A person forced into a behavior experiences no dissonance, even if she/he </a:t>
            </a:r>
            <a:r>
              <a:rPr lang="en-US" altLang="en-US" sz="3000" dirty="0" smtClean="0">
                <a:ea typeface="ＭＳ Ｐゴシック" pitchFamily="34" charset="-128"/>
              </a:rPr>
              <a:t>doesn't </a:t>
            </a:r>
            <a:r>
              <a:rPr lang="en-US" altLang="en-US" sz="3000" dirty="0" smtClean="0">
                <a:ea typeface="ＭＳ Ｐゴシック" pitchFamily="34" charset="-128"/>
              </a:rPr>
              <a:t>like the behavior.</a:t>
            </a:r>
          </a:p>
          <a:p>
            <a:pPr lvl="1" eaLnBrk="1" hangingPunct="1">
              <a:lnSpc>
                <a:spcPct val="90000"/>
              </a:lnSpc>
            </a:pPr>
            <a:r>
              <a:rPr lang="en-US" altLang="en-US" dirty="0" smtClean="0">
                <a:ea typeface="ＭＳ Ｐゴシック" pitchFamily="34" charset="-128"/>
              </a:rPr>
              <a:t>I did it because I had to.</a:t>
            </a:r>
          </a:p>
          <a:p>
            <a:pPr eaLnBrk="1" hangingPunct="1">
              <a:lnSpc>
                <a:spcPct val="90000"/>
              </a:lnSpc>
            </a:pPr>
            <a:r>
              <a:rPr lang="en-US" altLang="en-US" sz="3000" dirty="0" smtClean="0">
                <a:ea typeface="ＭＳ Ｐゴシック" pitchFamily="34" charset="-128"/>
              </a:rPr>
              <a:t>A person who freely chooses behavior she/he </a:t>
            </a:r>
            <a:r>
              <a:rPr lang="en-US" altLang="en-US" sz="3000" dirty="0" smtClean="0">
                <a:ea typeface="ＭＳ Ｐゴシック" pitchFamily="34" charset="-128"/>
              </a:rPr>
              <a:t>doesn't </a:t>
            </a:r>
            <a:r>
              <a:rPr lang="en-US" altLang="en-US" sz="3000" dirty="0" smtClean="0">
                <a:ea typeface="ＭＳ Ｐゴシック" pitchFamily="34" charset="-128"/>
              </a:rPr>
              <a:t>like experiences dissonance.</a:t>
            </a:r>
          </a:p>
          <a:p>
            <a:pPr lvl="1" eaLnBrk="1" hangingPunct="1">
              <a:lnSpc>
                <a:spcPct val="90000"/>
              </a:lnSpc>
            </a:pPr>
            <a:r>
              <a:rPr lang="en-US" altLang="en-US" dirty="0" smtClean="0">
                <a:ea typeface="ＭＳ Ｐゴシック" pitchFamily="34" charset="-128"/>
              </a:rPr>
              <a:t>I did it + I </a:t>
            </a:r>
            <a:r>
              <a:rPr lang="en-US" altLang="en-US" dirty="0" smtClean="0">
                <a:ea typeface="ＭＳ Ｐゴシック" pitchFamily="34" charset="-128"/>
              </a:rPr>
              <a:t>don't </a:t>
            </a:r>
            <a:r>
              <a:rPr lang="en-US" altLang="en-US" dirty="0" smtClean="0">
                <a:ea typeface="ＭＳ Ｐゴシック" pitchFamily="34" charset="-128"/>
              </a:rPr>
              <a:t>like people who do it </a:t>
            </a:r>
            <a:r>
              <a:rPr lang="en-US" altLang="en-US" dirty="0" smtClean="0">
                <a:ea typeface="ＭＳ Ｐゴシック" pitchFamily="34" charset="-128"/>
                <a:sym typeface="Wingdings" pitchFamily="2" charset="2"/>
              </a:rPr>
              <a:t> contradiction</a:t>
            </a:r>
            <a:endParaRPr lang="en-US" altLang="en-US" dirty="0" smtClean="0">
              <a:ea typeface="ＭＳ Ｐゴシック" pitchFamily="34" charset="-128"/>
            </a:endParaRPr>
          </a:p>
          <a:p>
            <a:pPr lvl="1" eaLnBrk="1" hangingPunct="1">
              <a:lnSpc>
                <a:spcPct val="90000"/>
              </a:lnSpc>
            </a:pPr>
            <a:r>
              <a:rPr lang="en-US" altLang="en-US" dirty="0" smtClean="0">
                <a:ea typeface="ＭＳ Ｐゴシック" pitchFamily="34" charset="-128"/>
              </a:rPr>
              <a:t>Can't </a:t>
            </a:r>
            <a:r>
              <a:rPr lang="en-US" altLang="en-US" dirty="0" smtClean="0">
                <a:ea typeface="ＭＳ Ｐゴシック" pitchFamily="34" charset="-128"/>
              </a:rPr>
              <a:t>change what I did, so </a:t>
            </a:r>
            <a:r>
              <a:rPr lang="en-US" altLang="en-US" dirty="0" smtClean="0">
                <a:ea typeface="ＭＳ Ｐゴシック" pitchFamily="34" charset="-128"/>
              </a:rPr>
              <a:t>I'll </a:t>
            </a:r>
            <a:r>
              <a:rPr lang="en-US" altLang="en-US" dirty="0" smtClean="0">
                <a:ea typeface="ＭＳ Ｐゴシック" pitchFamily="34" charset="-128"/>
              </a:rPr>
              <a:t>change my attitude.</a:t>
            </a:r>
          </a:p>
          <a:p>
            <a:pPr lvl="2" eaLnBrk="1" hangingPunct="1">
              <a:lnSpc>
                <a:spcPct val="90000"/>
              </a:lnSpc>
            </a:pPr>
            <a:r>
              <a:rPr lang="en-US" altLang="en-US" sz="2200" dirty="0" smtClean="0">
                <a:ea typeface="ＭＳ Ｐゴシック" pitchFamily="34" charset="-128"/>
              </a:rPr>
              <a:t> I guess that behavior </a:t>
            </a:r>
            <a:r>
              <a:rPr lang="en-US" altLang="en-US" sz="2200" dirty="0" smtClean="0">
                <a:ea typeface="ＭＳ Ｐゴシック" pitchFamily="34" charset="-128"/>
              </a:rPr>
              <a:t>isn't </a:t>
            </a:r>
            <a:r>
              <a:rPr lang="en-US" altLang="en-US" sz="2200" dirty="0" smtClean="0">
                <a:ea typeface="ＭＳ Ｐゴシック" pitchFamily="34" charset="-128"/>
              </a:rPr>
              <a:t>so bad after all.</a:t>
            </a:r>
          </a:p>
        </p:txBody>
      </p:sp>
    </p:spTree>
    <p:extLst>
      <p:ext uri="{BB962C8B-B14F-4D97-AF65-F5344CB8AC3E}">
        <p14:creationId xmlns:p14="http://schemas.microsoft.com/office/powerpoint/2010/main" val="16798529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0" y="4648200"/>
            <a:ext cx="7620000" cy="685800"/>
          </a:xfrm>
        </p:spPr>
        <p:txBody>
          <a:bodyPr>
            <a:normAutofit fontScale="90000"/>
          </a:bodyPr>
          <a:lstStyle/>
          <a:p>
            <a:pPr>
              <a:tabLst>
                <a:tab pos="1828800" algn="l"/>
              </a:tabLst>
            </a:pPr>
            <a:r>
              <a:rPr lang="en-US" dirty="0" smtClean="0"/>
              <a:t>Figure 5.5	Perceived Choice, Incentive, and 	Attitude Change</a:t>
            </a:r>
            <a:endParaRPr lang="en-US" dirty="0"/>
          </a:p>
        </p:txBody>
      </p:sp>
      <p:pic>
        <p:nvPicPr>
          <p:cNvPr id="7" name="Picture Placeholder 6" descr="Linder and his colleagues manipulated participants’ freedom of choice and incentive. Consistent with cognitive dissonance theory, in the “free-choice” condition, low-incentive students expressed greater attitude change than high-incentive students; the exact opposite effect occurred in the “no-choice” condition." title="Perceived Choice, Incentive, and Attitude Change"/>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1560576" y="148300"/>
            <a:ext cx="7583424" cy="4272351"/>
          </a:xfrm>
        </p:spPr>
      </p:pic>
    </p:spTree>
    <p:extLst>
      <p:ext uri="{BB962C8B-B14F-4D97-AF65-F5344CB8AC3E}">
        <p14:creationId xmlns:p14="http://schemas.microsoft.com/office/powerpoint/2010/main" val="31390019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ea typeface="+mj-ea"/>
                <a:cs typeface="+mj-cs"/>
              </a:rPr>
              <a:t>Justification of Effort and Dissonance</a:t>
            </a:r>
            <a:endParaRPr lang="en-US" dirty="0">
              <a:ea typeface="+mj-ea"/>
              <a:cs typeface="+mj-cs"/>
            </a:endParaRPr>
          </a:p>
        </p:txBody>
      </p:sp>
      <p:sp>
        <p:nvSpPr>
          <p:cNvPr id="25602" name="Content Placeholder 2"/>
          <p:cNvSpPr>
            <a:spLocks noGrp="1"/>
          </p:cNvSpPr>
          <p:nvPr>
            <p:ph idx="1"/>
          </p:nvPr>
        </p:nvSpPr>
        <p:spPr>
          <a:xfrm>
            <a:off x="685800" y="1676400"/>
            <a:ext cx="7924800" cy="4324350"/>
          </a:xfrm>
        </p:spPr>
        <p:txBody>
          <a:bodyPr/>
          <a:lstStyle/>
          <a:p>
            <a:pPr eaLnBrk="1" hangingPunct="1">
              <a:lnSpc>
                <a:spcPct val="90000"/>
              </a:lnSpc>
            </a:pPr>
            <a:r>
              <a:rPr lang="en-US" altLang="en-US" sz="2800" dirty="0" smtClean="0">
                <a:ea typeface="ＭＳ Ｐゴシック" pitchFamily="34" charset="-128"/>
              </a:rPr>
              <a:t>The harder (more unpleasant, dangerous,  costly, degrading) it is to accomplish something, the more a person values it.</a:t>
            </a:r>
          </a:p>
          <a:p>
            <a:pPr lvl="1" eaLnBrk="1" hangingPunct="1">
              <a:lnSpc>
                <a:spcPct val="90000"/>
              </a:lnSpc>
            </a:pPr>
            <a:r>
              <a:rPr lang="en-US" altLang="en-US" sz="2400" dirty="0" smtClean="0">
                <a:ea typeface="ＭＳ Ｐゴシック" pitchFamily="34" charset="-128"/>
              </a:rPr>
              <a:t>Once they have completed the effort</a:t>
            </a:r>
          </a:p>
          <a:p>
            <a:pPr lvl="1" eaLnBrk="1" hangingPunct="1">
              <a:lnSpc>
                <a:spcPct val="90000"/>
              </a:lnSpc>
            </a:pPr>
            <a:r>
              <a:rPr lang="en-US" altLang="en-US" sz="2400" dirty="0" smtClean="0">
                <a:ea typeface="ＭＳ Ｐゴシック" pitchFamily="34" charset="-128"/>
              </a:rPr>
              <a:t>If they </a:t>
            </a:r>
            <a:r>
              <a:rPr lang="en-US" altLang="en-US" sz="2400" dirty="0" smtClean="0">
                <a:ea typeface="ＭＳ Ｐゴシック" pitchFamily="34" charset="-128"/>
              </a:rPr>
              <a:t>don</a:t>
            </a:r>
            <a:r>
              <a:rPr lang="en-US" altLang="ja-JP" sz="2400" dirty="0" smtClean="0">
                <a:ea typeface="ＭＳ Ｐゴシック" pitchFamily="34" charset="-128"/>
              </a:rPr>
              <a:t>'t </a:t>
            </a:r>
            <a:r>
              <a:rPr lang="en-US" altLang="ja-JP" sz="2400" dirty="0" smtClean="0">
                <a:ea typeface="ＭＳ Ｐゴシック" pitchFamily="34" charset="-128"/>
              </a:rPr>
              <a:t>value it, dissonance occurs.</a:t>
            </a:r>
          </a:p>
          <a:p>
            <a:pPr lvl="2" eaLnBrk="1" hangingPunct="1">
              <a:lnSpc>
                <a:spcPct val="90000"/>
              </a:lnSpc>
            </a:pPr>
            <a:r>
              <a:rPr lang="en-US" altLang="en-US" sz="2200" dirty="0" smtClean="0">
                <a:ea typeface="ＭＳ Ｐゴシック" pitchFamily="34" charset="-128"/>
              </a:rPr>
              <a:t>I am a smart person + I just subjected myself to humiliation to get into this group + this group stinks</a:t>
            </a:r>
          </a:p>
          <a:p>
            <a:pPr lvl="2" eaLnBrk="1" hangingPunct="1">
              <a:lnSpc>
                <a:spcPct val="90000"/>
              </a:lnSpc>
            </a:pPr>
            <a:r>
              <a:rPr lang="en-US" altLang="en-US" sz="2200" dirty="0" smtClean="0">
                <a:ea typeface="ＭＳ Ｐゴシック" pitchFamily="34" charset="-128"/>
              </a:rPr>
              <a:t>Dissonance reduction: This group is great. It was worth it.</a:t>
            </a:r>
          </a:p>
          <a:p>
            <a:pPr eaLnBrk="1" hangingPunct="1">
              <a:lnSpc>
                <a:spcPct val="90000"/>
              </a:lnSpc>
            </a:pPr>
            <a:r>
              <a:rPr lang="en-US" altLang="en-US" sz="2800" dirty="0" smtClean="0">
                <a:ea typeface="ＭＳ Ｐゴシック" pitchFamily="34" charset="-128"/>
              </a:rPr>
              <a:t>Examples: boot camp, fraternity/sorority hazing</a:t>
            </a:r>
          </a:p>
        </p:txBody>
      </p:sp>
    </p:spTree>
    <p:extLst>
      <p:ext uri="{BB962C8B-B14F-4D97-AF65-F5344CB8AC3E}">
        <p14:creationId xmlns:p14="http://schemas.microsoft.com/office/powerpoint/2010/main" val="2224001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Learning Objectives</a:t>
            </a:r>
            <a:endParaRPr lang="en-US" dirty="0"/>
          </a:p>
        </p:txBody>
      </p:sp>
      <p:sp>
        <p:nvSpPr>
          <p:cNvPr id="6" name="Content Placeholder 5"/>
          <p:cNvSpPr>
            <a:spLocks noGrp="1"/>
          </p:cNvSpPr>
          <p:nvPr>
            <p:ph sz="quarter" idx="1"/>
          </p:nvPr>
        </p:nvSpPr>
        <p:spPr/>
        <p:txBody>
          <a:bodyPr>
            <a:normAutofit/>
          </a:bodyPr>
          <a:lstStyle/>
          <a:p>
            <a:r>
              <a:rPr lang="en-US" sz="2400" dirty="0"/>
              <a:t>Can you have an unconscious attitude toward something that is opposite </a:t>
            </a:r>
            <a:r>
              <a:rPr lang="en-US" sz="2400" dirty="0" smtClean="0"/>
              <a:t>of your </a:t>
            </a:r>
            <a:r>
              <a:rPr lang="en-US" sz="2400" dirty="0"/>
              <a:t>conscious attitude?</a:t>
            </a:r>
          </a:p>
          <a:p>
            <a:r>
              <a:rPr lang="en-US" sz="2400" dirty="0" smtClean="0"/>
              <a:t>Can </a:t>
            </a:r>
            <a:r>
              <a:rPr lang="en-US" sz="2400" dirty="0"/>
              <a:t>you form an attitude toward something without forming any </a:t>
            </a:r>
            <a:r>
              <a:rPr lang="en-US" sz="2400" dirty="0" smtClean="0"/>
              <a:t>beliefs about </a:t>
            </a:r>
            <a:r>
              <a:rPr lang="en-US" sz="2400" dirty="0"/>
              <a:t>it?</a:t>
            </a:r>
          </a:p>
        </p:txBody>
      </p:sp>
      <p:sp>
        <p:nvSpPr>
          <p:cNvPr id="7" name="Content Placeholder 6"/>
          <p:cNvSpPr>
            <a:spLocks noGrp="1"/>
          </p:cNvSpPr>
          <p:nvPr>
            <p:ph sz="quarter" idx="2"/>
          </p:nvPr>
        </p:nvSpPr>
        <p:spPr>
          <a:xfrm>
            <a:off x="4572000" y="1589567"/>
            <a:ext cx="4159101" cy="4572000"/>
          </a:xfrm>
        </p:spPr>
        <p:txBody>
          <a:bodyPr>
            <a:noAutofit/>
          </a:bodyPr>
          <a:lstStyle/>
          <a:p>
            <a:r>
              <a:rPr lang="en-US" sz="2400" dirty="0"/>
              <a:t>Does an attitude cause you to behave in a way consistent with that </a:t>
            </a:r>
            <a:r>
              <a:rPr lang="en-US" sz="2400" dirty="0" smtClean="0"/>
              <a:t>attitude, or </a:t>
            </a:r>
            <a:r>
              <a:rPr lang="en-US" sz="2400" dirty="0"/>
              <a:t>does behaving a certain way cause you to form an attitude consistent </a:t>
            </a:r>
            <a:r>
              <a:rPr lang="en-US" sz="2400" dirty="0" smtClean="0"/>
              <a:t>with that </a:t>
            </a:r>
            <a:r>
              <a:rPr lang="en-US" sz="2400" dirty="0"/>
              <a:t>behavior?</a:t>
            </a:r>
          </a:p>
          <a:p>
            <a:r>
              <a:rPr lang="en-US" sz="2400" dirty="0" smtClean="0"/>
              <a:t>What </a:t>
            </a:r>
            <a:r>
              <a:rPr lang="en-US" sz="2400" dirty="0"/>
              <a:t>impact do emotions and humor have on the ability to persuade </a:t>
            </a:r>
            <a:r>
              <a:rPr lang="en-US" sz="2400" dirty="0" smtClean="0"/>
              <a:t>others to </a:t>
            </a:r>
            <a:r>
              <a:rPr lang="en-US" sz="2400" dirty="0"/>
              <a:t>change their attitudes?</a:t>
            </a:r>
          </a:p>
        </p:txBody>
      </p:sp>
    </p:spTree>
    <p:extLst>
      <p:ext uri="{BB962C8B-B14F-4D97-AF65-F5344CB8AC3E}">
        <p14:creationId xmlns:p14="http://schemas.microsoft.com/office/powerpoint/2010/main" val="4562178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pPr eaLnBrk="1" hangingPunct="1"/>
            <a:r>
              <a:rPr lang="en-US" altLang="en-US" smtClean="0">
                <a:ea typeface="ＭＳ Ｐゴシック" pitchFamily="34" charset="-128"/>
              </a:rPr>
              <a:t>Immoral Behavior and Dissonance</a:t>
            </a:r>
          </a:p>
        </p:txBody>
      </p:sp>
      <p:sp>
        <p:nvSpPr>
          <p:cNvPr id="26626" name="Content Placeholder 2"/>
          <p:cNvSpPr>
            <a:spLocks noGrp="1"/>
          </p:cNvSpPr>
          <p:nvPr>
            <p:ph idx="1"/>
          </p:nvPr>
        </p:nvSpPr>
        <p:spPr/>
        <p:txBody>
          <a:bodyPr/>
          <a:lstStyle/>
          <a:p>
            <a:pPr eaLnBrk="1" hangingPunct="1"/>
            <a:endParaRPr lang="en-US" altLang="en-US" dirty="0" smtClean="0">
              <a:ea typeface="ＭＳ Ｐゴシック" pitchFamily="34" charset="-128"/>
            </a:endParaRPr>
          </a:p>
          <a:p>
            <a:pPr eaLnBrk="1" hangingPunct="1">
              <a:spcAft>
                <a:spcPts val="1200"/>
              </a:spcAft>
            </a:pPr>
            <a:r>
              <a:rPr lang="en-US" altLang="en-US" dirty="0" smtClean="0">
                <a:ea typeface="ＭＳ Ｐゴシック" pitchFamily="34" charset="-128"/>
              </a:rPr>
              <a:t>Moral </a:t>
            </a:r>
            <a:r>
              <a:rPr lang="en-US" altLang="en-US" dirty="0" smtClean="0">
                <a:ea typeface="ＭＳ Ｐゴシック" pitchFamily="34" charset="-128"/>
              </a:rPr>
              <a:t>hypocrisy: motivation to appear moral while avoiding costs of doing so</a:t>
            </a:r>
          </a:p>
          <a:p>
            <a:pPr eaLnBrk="1" hangingPunct="1"/>
            <a:r>
              <a:rPr lang="en-US" altLang="en-US" dirty="0" smtClean="0">
                <a:ea typeface="ＭＳ Ｐゴシック" pitchFamily="34" charset="-128"/>
              </a:rPr>
              <a:t>After committing a moral transgression, people: </a:t>
            </a:r>
          </a:p>
          <a:p>
            <a:pPr lvl="1" eaLnBrk="1" hangingPunct="1"/>
            <a:r>
              <a:rPr lang="en-US" altLang="en-US" dirty="0" smtClean="0">
                <a:ea typeface="ＭＳ Ｐゴシック" pitchFamily="34" charset="-128"/>
              </a:rPr>
              <a:t>Justify the transgression</a:t>
            </a:r>
          </a:p>
          <a:p>
            <a:pPr lvl="1" eaLnBrk="1" hangingPunct="1"/>
            <a:r>
              <a:rPr lang="en-US" altLang="en-US" dirty="0" smtClean="0">
                <a:ea typeface="ＭＳ Ｐゴシック" pitchFamily="34" charset="-128"/>
              </a:rPr>
              <a:t>Become more tolerant of immoral conduct</a:t>
            </a:r>
          </a:p>
        </p:txBody>
      </p:sp>
    </p:spTree>
    <p:extLst>
      <p:ext uri="{BB962C8B-B14F-4D97-AF65-F5344CB8AC3E}">
        <p14:creationId xmlns:p14="http://schemas.microsoft.com/office/powerpoint/2010/main" val="2437965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0" y="4648200"/>
            <a:ext cx="7620000" cy="685800"/>
          </a:xfrm>
        </p:spPr>
        <p:txBody>
          <a:bodyPr>
            <a:normAutofit fontScale="90000"/>
          </a:bodyPr>
          <a:lstStyle/>
          <a:p>
            <a:pPr>
              <a:tabLst>
                <a:tab pos="1598613" algn="l"/>
              </a:tabLst>
            </a:pPr>
            <a:r>
              <a:rPr lang="en-US" dirty="0" smtClean="0"/>
              <a:t>Figure 5.6	Cognitive Dissonance and the Effects</a:t>
            </a:r>
            <a:br>
              <a:rPr lang="en-US" dirty="0" smtClean="0"/>
            </a:br>
            <a:r>
              <a:rPr lang="en-US" dirty="0" smtClean="0"/>
              <a:t>	of Initiations</a:t>
            </a:r>
            <a:endParaRPr lang="en-US" dirty="0"/>
          </a:p>
        </p:txBody>
      </p:sp>
      <p:pic>
        <p:nvPicPr>
          <p:cNvPr id="7" name="Picture Placeholder 6" descr="Participants’ attitudes toward the quality of the discussion in the Aronson and Mills experiment were significantly influenced by the “price” they had to pay to join the group." title="Cognitive Dissonance and the Effects of Initiations"/>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2127878" y="0"/>
            <a:ext cx="6448820" cy="4568952"/>
          </a:xfrm>
        </p:spPr>
      </p:pic>
    </p:spTree>
    <p:extLst>
      <p:ext uri="{BB962C8B-B14F-4D97-AF65-F5344CB8AC3E}">
        <p14:creationId xmlns:p14="http://schemas.microsoft.com/office/powerpoint/2010/main" val="28847101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pPr eaLnBrk="1" hangingPunct="1"/>
            <a:r>
              <a:rPr lang="en-US" altLang="en-US" smtClean="0">
                <a:ea typeface="ＭＳ Ｐゴシック" pitchFamily="34" charset="-128"/>
              </a:rPr>
              <a:t>Postdecision Dissonance</a:t>
            </a:r>
          </a:p>
        </p:txBody>
      </p:sp>
      <p:sp>
        <p:nvSpPr>
          <p:cNvPr id="27650" name="Content Placeholder 2"/>
          <p:cNvSpPr>
            <a:spLocks noGrp="1"/>
          </p:cNvSpPr>
          <p:nvPr>
            <p:ph idx="1"/>
          </p:nvPr>
        </p:nvSpPr>
        <p:spPr/>
        <p:txBody>
          <a:bodyPr/>
          <a:lstStyle/>
          <a:p>
            <a:pPr eaLnBrk="1" hangingPunct="1">
              <a:lnSpc>
                <a:spcPct val="90000"/>
              </a:lnSpc>
            </a:pPr>
            <a:r>
              <a:rPr lang="en-US" altLang="ja-JP" dirty="0" smtClean="0">
                <a:ea typeface="ＭＳ Ｐゴシック" pitchFamily="34" charset="-128"/>
              </a:rPr>
              <a:t>"Buyer's remorse"</a:t>
            </a:r>
            <a:endParaRPr lang="en-US" altLang="ja-JP" dirty="0" smtClean="0">
              <a:ea typeface="ＭＳ Ｐゴシック" pitchFamily="34" charset="-128"/>
            </a:endParaRPr>
          </a:p>
          <a:p>
            <a:pPr eaLnBrk="1" hangingPunct="1">
              <a:lnSpc>
                <a:spcPct val="90000"/>
              </a:lnSpc>
            </a:pPr>
            <a:r>
              <a:rPr lang="en-US" altLang="en-US" dirty="0" smtClean="0">
                <a:ea typeface="ＭＳ Ｐゴシック" pitchFamily="34" charset="-128"/>
              </a:rPr>
              <a:t>Regret that an alternative was not chosen</a:t>
            </a:r>
          </a:p>
          <a:p>
            <a:pPr eaLnBrk="1" hangingPunct="1">
              <a:lnSpc>
                <a:spcPct val="90000"/>
              </a:lnSpc>
            </a:pPr>
            <a:r>
              <a:rPr lang="en-US" altLang="en-US" dirty="0" smtClean="0">
                <a:ea typeface="ＭＳ Ｐゴシック" pitchFamily="34" charset="-128"/>
              </a:rPr>
              <a:t>Like all dissonance, this is aversive.</a:t>
            </a:r>
          </a:p>
          <a:p>
            <a:pPr lvl="1" eaLnBrk="1" hangingPunct="1">
              <a:lnSpc>
                <a:spcPct val="90000"/>
              </a:lnSpc>
            </a:pPr>
            <a:r>
              <a:rPr lang="en-US" altLang="en-US" dirty="0" smtClean="0">
                <a:ea typeface="ＭＳ Ｐゴシック" pitchFamily="34" charset="-128"/>
              </a:rPr>
              <a:t>I am a smart person + I chose the wrong thing</a:t>
            </a:r>
          </a:p>
          <a:p>
            <a:pPr eaLnBrk="1" hangingPunct="1">
              <a:lnSpc>
                <a:spcPct val="90000"/>
              </a:lnSpc>
            </a:pPr>
            <a:r>
              <a:rPr lang="en-US" altLang="en-US" dirty="0" smtClean="0">
                <a:ea typeface="ＭＳ Ｐゴシック" pitchFamily="34" charset="-128"/>
              </a:rPr>
              <a:t>We then change our perceptions of the alternatives we have.</a:t>
            </a:r>
          </a:p>
          <a:p>
            <a:pPr lvl="1" eaLnBrk="1" hangingPunct="1">
              <a:lnSpc>
                <a:spcPct val="90000"/>
              </a:lnSpc>
            </a:pPr>
            <a:r>
              <a:rPr lang="en-US" altLang="en-US" dirty="0" smtClean="0">
                <a:ea typeface="ＭＳ Ｐゴシック" pitchFamily="34" charset="-128"/>
              </a:rPr>
              <a:t>Emphasize good points of the thing we chose</a:t>
            </a:r>
          </a:p>
          <a:p>
            <a:pPr lvl="1" eaLnBrk="1" hangingPunct="1">
              <a:lnSpc>
                <a:spcPct val="90000"/>
              </a:lnSpc>
            </a:pPr>
            <a:r>
              <a:rPr lang="en-US" altLang="en-US" dirty="0" smtClean="0">
                <a:ea typeface="ＭＳ Ｐゴシック" pitchFamily="34" charset="-128"/>
              </a:rPr>
              <a:t>Emphasize bad points of the thing we </a:t>
            </a:r>
            <a:r>
              <a:rPr lang="en-US" altLang="en-US" dirty="0" smtClean="0">
                <a:ea typeface="ＭＳ Ｐゴシック" pitchFamily="34" charset="-128"/>
              </a:rPr>
              <a:t>didn't </a:t>
            </a:r>
            <a:r>
              <a:rPr lang="en-US" altLang="en-US" dirty="0" smtClean="0">
                <a:ea typeface="ＭＳ Ｐゴシック" pitchFamily="34" charset="-128"/>
              </a:rPr>
              <a:t>choose</a:t>
            </a:r>
          </a:p>
        </p:txBody>
      </p:sp>
    </p:spTree>
    <p:extLst>
      <p:ext uri="{BB962C8B-B14F-4D97-AF65-F5344CB8AC3E}">
        <p14:creationId xmlns:p14="http://schemas.microsoft.com/office/powerpoint/2010/main" val="32475792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pPr eaLnBrk="1" hangingPunct="1"/>
            <a:r>
              <a:rPr lang="en-US" altLang="en-US" smtClean="0">
                <a:ea typeface="ＭＳ Ｐゴシック" pitchFamily="34" charset="-128"/>
              </a:rPr>
              <a:t>Variations in Cognitive Consistency</a:t>
            </a:r>
          </a:p>
        </p:txBody>
      </p:sp>
      <p:sp>
        <p:nvSpPr>
          <p:cNvPr id="28674" name="Content Placeholder 2"/>
          <p:cNvSpPr>
            <a:spLocks noGrp="1"/>
          </p:cNvSpPr>
          <p:nvPr>
            <p:ph idx="1"/>
          </p:nvPr>
        </p:nvSpPr>
        <p:spPr/>
        <p:txBody>
          <a:bodyPr/>
          <a:lstStyle/>
          <a:p>
            <a:pPr eaLnBrk="1" hangingPunct="1"/>
            <a:r>
              <a:rPr lang="en-US" altLang="en-US" dirty="0" smtClean="0">
                <a:ea typeface="ＭＳ Ｐゴシック" pitchFamily="34" charset="-128"/>
              </a:rPr>
              <a:t>Consistency is more integral to individualist than collectivist societies.</a:t>
            </a:r>
          </a:p>
          <a:p>
            <a:pPr lvl="1" eaLnBrk="1" hangingPunct="1"/>
            <a:r>
              <a:rPr lang="en-US" altLang="en-US" dirty="0" smtClean="0">
                <a:ea typeface="ＭＳ Ｐゴシック" pitchFamily="34" charset="-128"/>
              </a:rPr>
              <a:t>Behavior within collectivist societies is ideally more concerned with being appropriate to the situation than with being consistent.</a:t>
            </a:r>
          </a:p>
          <a:p>
            <a:pPr eaLnBrk="1" hangingPunct="1">
              <a:spcBef>
                <a:spcPts val="1200"/>
              </a:spcBef>
            </a:pPr>
            <a:r>
              <a:rPr lang="en-US" altLang="en-US" dirty="0" smtClean="0">
                <a:ea typeface="ＭＳ Ｐゴシック" pitchFamily="34" charset="-128"/>
              </a:rPr>
              <a:t>Within a given society, there are people with different tolerances for dissonance.</a:t>
            </a:r>
          </a:p>
        </p:txBody>
      </p:sp>
    </p:spTree>
    <p:extLst>
      <p:ext uri="{BB962C8B-B14F-4D97-AF65-F5344CB8AC3E}">
        <p14:creationId xmlns:p14="http://schemas.microsoft.com/office/powerpoint/2010/main" val="25747368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pPr eaLnBrk="1" hangingPunct="1"/>
            <a:r>
              <a:rPr lang="en-US" altLang="en-US" smtClean="0">
                <a:ea typeface="ＭＳ Ｐゴシック" pitchFamily="34" charset="-128"/>
              </a:rPr>
              <a:t>Self-Perception Theory</a:t>
            </a:r>
          </a:p>
        </p:txBody>
      </p:sp>
      <p:sp>
        <p:nvSpPr>
          <p:cNvPr id="29698" name="Content Placeholder 2"/>
          <p:cNvSpPr>
            <a:spLocks noGrp="1"/>
          </p:cNvSpPr>
          <p:nvPr>
            <p:ph idx="1"/>
          </p:nvPr>
        </p:nvSpPr>
        <p:spPr/>
        <p:txBody>
          <a:bodyPr/>
          <a:lstStyle/>
          <a:p>
            <a:pPr eaLnBrk="1" hangingPunct="1"/>
            <a:r>
              <a:rPr lang="en-US" altLang="en-US" dirty="0" smtClean="0">
                <a:ea typeface="ＭＳ Ｐゴシック" pitchFamily="34" charset="-128"/>
              </a:rPr>
              <a:t>Proposes that we infer our attitudes from observing our own behavior</a:t>
            </a:r>
          </a:p>
          <a:p>
            <a:pPr lvl="1" eaLnBrk="1" hangingPunct="1"/>
            <a:r>
              <a:rPr lang="en-US" altLang="en-US" dirty="0" smtClean="0">
                <a:ea typeface="ＭＳ Ｐゴシック" pitchFamily="34" charset="-128"/>
              </a:rPr>
              <a:t>The same way we infer </a:t>
            </a:r>
            <a:r>
              <a:rPr lang="en-US" altLang="en-US" dirty="0" smtClean="0">
                <a:ea typeface="ＭＳ Ｐゴシック" pitchFamily="34" charset="-128"/>
              </a:rPr>
              <a:t>others</a:t>
            </a:r>
            <a:r>
              <a:rPr lang="en-US" altLang="ja-JP" dirty="0" smtClean="0">
                <a:ea typeface="ＭＳ Ｐゴシック" pitchFamily="34" charset="-128"/>
              </a:rPr>
              <a:t>' </a:t>
            </a:r>
            <a:r>
              <a:rPr lang="en-US" altLang="ja-JP" dirty="0" smtClean="0">
                <a:ea typeface="ＭＳ Ｐゴシック" pitchFamily="34" charset="-128"/>
              </a:rPr>
              <a:t>attitudes</a:t>
            </a:r>
          </a:p>
          <a:p>
            <a:pPr eaLnBrk="1" hangingPunct="1"/>
            <a:r>
              <a:rPr lang="en-US" altLang="en-US" dirty="0" smtClean="0">
                <a:ea typeface="ＭＳ Ｐゴシック" pitchFamily="34" charset="-128"/>
              </a:rPr>
              <a:t>More likely when:</a:t>
            </a:r>
          </a:p>
          <a:p>
            <a:pPr lvl="1" eaLnBrk="1" hangingPunct="1"/>
            <a:r>
              <a:rPr lang="en-US" altLang="en-US" dirty="0" smtClean="0">
                <a:ea typeface="ＭＳ Ｐゴシック" pitchFamily="34" charset="-128"/>
              </a:rPr>
              <a:t>Behavior is freely chosen</a:t>
            </a:r>
          </a:p>
          <a:p>
            <a:pPr lvl="1" eaLnBrk="1" hangingPunct="1"/>
            <a:r>
              <a:rPr lang="en-US" altLang="en-US" dirty="0" smtClean="0">
                <a:ea typeface="ＭＳ Ｐゴシック" pitchFamily="34" charset="-128"/>
              </a:rPr>
              <a:t>Attitude is vaguely defined</a:t>
            </a:r>
          </a:p>
          <a:p>
            <a:pPr lvl="1" eaLnBrk="1" hangingPunct="1"/>
            <a:r>
              <a:rPr lang="en-US" altLang="en-US" dirty="0" smtClean="0">
                <a:ea typeface="ＭＳ Ｐゴシック" pitchFamily="34" charset="-128"/>
              </a:rPr>
              <a:t>We have little experience with attitude object</a:t>
            </a:r>
          </a:p>
          <a:p>
            <a:pPr eaLnBrk="1" hangingPunct="1"/>
            <a:r>
              <a:rPr lang="en-US" altLang="en-US" dirty="0" smtClean="0">
                <a:ea typeface="ＭＳ Ｐゴシック" pitchFamily="34" charset="-128"/>
              </a:rPr>
              <a:t>May be how implicit attitudes become explicit</a:t>
            </a:r>
          </a:p>
        </p:txBody>
      </p:sp>
    </p:spTree>
    <p:extLst>
      <p:ext uri="{BB962C8B-B14F-4D97-AF65-F5344CB8AC3E}">
        <p14:creationId xmlns:p14="http://schemas.microsoft.com/office/powerpoint/2010/main" val="23774648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0" y="4648200"/>
            <a:ext cx="7620000" cy="685800"/>
          </a:xfrm>
        </p:spPr>
        <p:txBody>
          <a:bodyPr>
            <a:normAutofit fontScale="90000"/>
          </a:bodyPr>
          <a:lstStyle/>
          <a:p>
            <a:pPr>
              <a:tabLst>
                <a:tab pos="1598613" algn="l"/>
              </a:tabLst>
            </a:pPr>
            <a:r>
              <a:rPr lang="en-US" dirty="0" smtClean="0"/>
              <a:t>Figure 5.7	Self-Perception of Environmental Attitudes</a:t>
            </a:r>
            <a:endParaRPr lang="en-US" dirty="0"/>
          </a:p>
        </p:txBody>
      </p:sp>
      <p:pic>
        <p:nvPicPr>
          <p:cNvPr id="7" name="Picture Placeholder 6" descr="In a study of environmental attitudes, Chaiken and Baldwin found that when people were induced into reporting past personal behavior that was either proenvironment or antienvironment, they came to view themselves in ways consistent with this behavior, but only if their prior environmental attitudes were weak and vaguely defined." title="Self-Perception of Environmental Attitudes"/>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2336780" y="0"/>
            <a:ext cx="6031016" cy="4568952"/>
          </a:xfrm>
        </p:spPr>
      </p:pic>
    </p:spTree>
    <p:extLst>
      <p:ext uri="{BB962C8B-B14F-4D97-AF65-F5344CB8AC3E}">
        <p14:creationId xmlns:p14="http://schemas.microsoft.com/office/powerpoint/2010/main" val="26629368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pPr eaLnBrk="1" hangingPunct="1"/>
            <a:r>
              <a:rPr lang="en-US" altLang="en-US" smtClean="0">
                <a:ea typeface="ＭＳ Ｐゴシック" pitchFamily="34" charset="-128"/>
              </a:rPr>
              <a:t>Theory of Planned Behavior</a:t>
            </a:r>
          </a:p>
        </p:txBody>
      </p:sp>
      <p:sp>
        <p:nvSpPr>
          <p:cNvPr id="30723" name="Content Placeholder 4"/>
          <p:cNvSpPr>
            <a:spLocks noGrp="1"/>
          </p:cNvSpPr>
          <p:nvPr>
            <p:ph sz="half" idx="2"/>
          </p:nvPr>
        </p:nvSpPr>
        <p:spPr>
          <a:xfrm>
            <a:off x="609600" y="1676400"/>
            <a:ext cx="8077200" cy="4267200"/>
          </a:xfrm>
        </p:spPr>
        <p:txBody>
          <a:bodyPr>
            <a:normAutofit/>
          </a:bodyPr>
          <a:lstStyle/>
          <a:p>
            <a:pPr marL="0" indent="0" eaLnBrk="1" hangingPunct="1">
              <a:spcBef>
                <a:spcPts val="600"/>
              </a:spcBef>
              <a:spcAft>
                <a:spcPts val="1200"/>
              </a:spcAft>
              <a:buNone/>
            </a:pPr>
            <a:endParaRPr lang="en-US" altLang="en-US" sz="2800" dirty="0" smtClean="0">
              <a:ea typeface="ＭＳ Ｐゴシック" pitchFamily="34" charset="-128"/>
            </a:endParaRPr>
          </a:p>
          <a:p>
            <a:pPr eaLnBrk="1" hangingPunct="1">
              <a:spcBef>
                <a:spcPts val="600"/>
              </a:spcBef>
              <a:spcAft>
                <a:spcPts val="1200"/>
              </a:spcAft>
            </a:pPr>
            <a:r>
              <a:rPr lang="en-US" altLang="en-US" sz="2800" dirty="0" smtClean="0">
                <a:ea typeface="ＭＳ Ｐゴシック" pitchFamily="34" charset="-128"/>
              </a:rPr>
              <a:t>Explains </a:t>
            </a:r>
            <a:r>
              <a:rPr lang="en-US" altLang="en-US" sz="2800" dirty="0" smtClean="0">
                <a:ea typeface="ＭＳ Ｐゴシック" pitchFamily="34" charset="-128"/>
              </a:rPr>
              <a:t>carefully reasoned actions</a:t>
            </a:r>
          </a:p>
          <a:p>
            <a:pPr eaLnBrk="1" hangingPunct="1">
              <a:spcBef>
                <a:spcPts val="600"/>
              </a:spcBef>
              <a:spcAft>
                <a:spcPts val="600"/>
              </a:spcAft>
            </a:pPr>
            <a:r>
              <a:rPr lang="en-US" altLang="en-US" sz="2800" dirty="0" smtClean="0">
                <a:ea typeface="ＭＳ Ｐゴシック" pitchFamily="34" charset="-128"/>
              </a:rPr>
              <a:t>Attitudes are only one influence on behavior.</a:t>
            </a:r>
          </a:p>
          <a:p>
            <a:pPr lvl="1" eaLnBrk="1" hangingPunct="1">
              <a:spcBef>
                <a:spcPts val="0"/>
              </a:spcBef>
              <a:spcAft>
                <a:spcPts val="1200"/>
              </a:spcAft>
            </a:pPr>
            <a:r>
              <a:rPr lang="en-US" altLang="en-US" sz="2400" dirty="0" smtClean="0">
                <a:ea typeface="ＭＳ Ｐゴシック" pitchFamily="34" charset="-128"/>
              </a:rPr>
              <a:t>Attitude-behavior link may be weak</a:t>
            </a:r>
          </a:p>
          <a:p>
            <a:pPr eaLnBrk="1" hangingPunct="1">
              <a:spcBef>
                <a:spcPts val="600"/>
              </a:spcBef>
              <a:spcAft>
                <a:spcPts val="1200"/>
              </a:spcAft>
            </a:pPr>
            <a:r>
              <a:rPr lang="en-US" altLang="en-US" sz="2800" dirty="0" smtClean="0">
                <a:ea typeface="ＭＳ Ｐゴシック" pitchFamily="34" charset="-128"/>
              </a:rPr>
              <a:t>Does not account for </a:t>
            </a:r>
            <a:r>
              <a:rPr lang="en-US" altLang="ja-JP" sz="2800" dirty="0" smtClean="0">
                <a:ea typeface="ＭＳ Ｐゴシック" pitchFamily="34" charset="-128"/>
              </a:rPr>
              <a:t>"mindless" </a:t>
            </a:r>
            <a:r>
              <a:rPr lang="en-US" altLang="ja-JP" sz="2800" dirty="0" smtClean="0">
                <a:ea typeface="ＭＳ Ｐゴシック" pitchFamily="34" charset="-128"/>
              </a:rPr>
              <a:t>behavior</a:t>
            </a:r>
            <a:endParaRPr lang="en-US" altLang="en-US" sz="2800" dirty="0" smtClean="0">
              <a:ea typeface="ＭＳ Ｐゴシック" pitchFamily="34" charset="-128"/>
            </a:endParaRPr>
          </a:p>
        </p:txBody>
      </p:sp>
    </p:spTree>
    <p:extLst>
      <p:ext uri="{BB962C8B-B14F-4D97-AF65-F5344CB8AC3E}">
        <p14:creationId xmlns:p14="http://schemas.microsoft.com/office/powerpoint/2010/main" val="19855499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524000" y="4648200"/>
            <a:ext cx="7620000" cy="685800"/>
          </a:xfrm>
        </p:spPr>
        <p:txBody>
          <a:bodyPr/>
          <a:lstStyle/>
          <a:p>
            <a:pPr>
              <a:tabLst>
                <a:tab pos="1717675" algn="l"/>
              </a:tabLst>
            </a:pPr>
            <a:r>
              <a:rPr lang="en-US" dirty="0" smtClean="0"/>
              <a:t>Figure 5.8	Theory </a:t>
            </a:r>
            <a:r>
              <a:rPr lang="en-US" dirty="0" smtClean="0"/>
              <a:t>of Planned Behavior</a:t>
            </a:r>
            <a:endParaRPr lang="en-US" dirty="0"/>
          </a:p>
        </p:txBody>
      </p:sp>
      <p:pic>
        <p:nvPicPr>
          <p:cNvPr id="9" name="Picture Placeholder 8" descr="The theory of planned behavior hypothesizes that the most immediate cause of behavior is not attitudes but behavioral intentions." title="Theory of Planned Behavior"/>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2514600" y="764557"/>
            <a:ext cx="5334000" cy="3042885"/>
          </a:xfrm>
        </p:spPr>
      </p:pic>
      <p:sp>
        <p:nvSpPr>
          <p:cNvPr id="5" name="Slide Number Placeholder 4"/>
          <p:cNvSpPr>
            <a:spLocks noGrp="1"/>
          </p:cNvSpPr>
          <p:nvPr>
            <p:ph type="sldNum" sz="quarter" idx="4294967295"/>
          </p:nvPr>
        </p:nvSpPr>
        <p:spPr>
          <a:xfrm>
            <a:off x="8382000" y="1588"/>
            <a:ext cx="762000" cy="366712"/>
          </a:xfrm>
          <a:prstGeom prst="rect">
            <a:avLst/>
          </a:prstGeom>
        </p:spPr>
        <p:txBody>
          <a:bodyPr/>
          <a:lstStyle/>
          <a:p>
            <a:fld id="{6B2E9119-6498-4FB6-96FC-1BD3F1FBE8E1}" type="slidenum">
              <a:rPr lang="en-US" altLang="en-US" smtClean="0"/>
              <a:pPr/>
              <a:t>27</a:t>
            </a:fld>
            <a:endParaRPr lang="en-US" altLang="en-US"/>
          </a:p>
        </p:txBody>
      </p:sp>
    </p:spTree>
    <p:extLst>
      <p:ext uri="{BB962C8B-B14F-4D97-AF65-F5344CB8AC3E}">
        <p14:creationId xmlns:p14="http://schemas.microsoft.com/office/powerpoint/2010/main" val="32271201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4"/>
          <p:cNvSpPr>
            <a:spLocks noGrp="1"/>
          </p:cNvSpPr>
          <p:nvPr>
            <p:ph type="title"/>
          </p:nvPr>
        </p:nvSpPr>
        <p:spPr/>
        <p:txBody>
          <a:bodyPr/>
          <a:lstStyle/>
          <a:p>
            <a:pPr eaLnBrk="1" hangingPunct="1"/>
            <a:r>
              <a:rPr lang="en-US" altLang="en-US" smtClean="0">
                <a:ea typeface="ＭＳ Ｐゴシック" pitchFamily="34" charset="-128"/>
              </a:rPr>
              <a:t>Elaboration Likelihood Model</a:t>
            </a:r>
          </a:p>
        </p:txBody>
      </p:sp>
      <p:sp>
        <p:nvSpPr>
          <p:cNvPr id="31746" name="Content Placeholder 5"/>
          <p:cNvSpPr>
            <a:spLocks noGrp="1"/>
          </p:cNvSpPr>
          <p:nvPr>
            <p:ph idx="1"/>
          </p:nvPr>
        </p:nvSpPr>
        <p:spPr/>
        <p:txBody>
          <a:bodyPr/>
          <a:lstStyle/>
          <a:p>
            <a:pPr eaLnBrk="1" hangingPunct="1">
              <a:lnSpc>
                <a:spcPct val="90000"/>
              </a:lnSpc>
            </a:pPr>
            <a:r>
              <a:rPr lang="en-US" altLang="en-US" dirty="0" smtClean="0">
                <a:ea typeface="ＭＳ Ｐゴシック" pitchFamily="34" charset="-128"/>
              </a:rPr>
              <a:t>Central route to persuasion: People carefully scrutinize the message.</a:t>
            </a:r>
          </a:p>
          <a:p>
            <a:pPr eaLnBrk="1" hangingPunct="1">
              <a:lnSpc>
                <a:spcPct val="90000"/>
              </a:lnSpc>
            </a:pPr>
            <a:r>
              <a:rPr lang="en-US" altLang="en-US" dirty="0" smtClean="0">
                <a:ea typeface="ＭＳ Ｐゴシック" pitchFamily="34" charset="-128"/>
              </a:rPr>
              <a:t>Peripheral route to persuasion: People rely on heuristics or other </a:t>
            </a:r>
            <a:r>
              <a:rPr lang="en-US" altLang="ja-JP" dirty="0" smtClean="0">
                <a:ea typeface="ＭＳ Ｐゴシック" pitchFamily="34" charset="-128"/>
              </a:rPr>
              <a:t>"effortless" </a:t>
            </a:r>
            <a:r>
              <a:rPr lang="en-US" altLang="ja-JP" dirty="0" smtClean="0">
                <a:ea typeface="ＭＳ Ｐゴシック" pitchFamily="34" charset="-128"/>
              </a:rPr>
              <a:t>processes.</a:t>
            </a:r>
          </a:p>
          <a:p>
            <a:pPr eaLnBrk="1" hangingPunct="1">
              <a:lnSpc>
                <a:spcPct val="90000"/>
              </a:lnSpc>
            </a:pPr>
            <a:r>
              <a:rPr lang="en-US" altLang="en-US" dirty="0" smtClean="0">
                <a:ea typeface="ＭＳ Ｐゴシック" pitchFamily="34" charset="-128"/>
              </a:rPr>
              <a:t>Attitudes formed through central route processing are:</a:t>
            </a:r>
          </a:p>
          <a:p>
            <a:pPr lvl="1" eaLnBrk="1" hangingPunct="1">
              <a:lnSpc>
                <a:spcPct val="90000"/>
              </a:lnSpc>
            </a:pPr>
            <a:r>
              <a:rPr lang="en-US" altLang="en-US" dirty="0" smtClean="0">
                <a:ea typeface="ＭＳ Ｐゴシック" pitchFamily="34" charset="-128"/>
              </a:rPr>
              <a:t>Stronger</a:t>
            </a:r>
          </a:p>
          <a:p>
            <a:pPr lvl="1" eaLnBrk="1" hangingPunct="1">
              <a:lnSpc>
                <a:spcPct val="90000"/>
              </a:lnSpc>
            </a:pPr>
            <a:r>
              <a:rPr lang="en-US" altLang="en-US" dirty="0" smtClean="0">
                <a:ea typeface="ＭＳ Ｐゴシック" pitchFamily="34" charset="-128"/>
              </a:rPr>
              <a:t>Less prone to counterarguments</a:t>
            </a:r>
          </a:p>
          <a:p>
            <a:pPr lvl="1" eaLnBrk="1" hangingPunct="1">
              <a:lnSpc>
                <a:spcPct val="90000"/>
              </a:lnSpc>
            </a:pPr>
            <a:r>
              <a:rPr lang="en-US" altLang="en-US" dirty="0" smtClean="0">
                <a:ea typeface="ＭＳ Ｐゴシック" pitchFamily="34" charset="-128"/>
              </a:rPr>
              <a:t>More predictive of behavior</a:t>
            </a:r>
          </a:p>
          <a:p>
            <a:pPr lvl="1" eaLnBrk="1" hangingPunct="1">
              <a:lnSpc>
                <a:spcPct val="90000"/>
              </a:lnSpc>
            </a:pPr>
            <a:endParaRPr lang="en-US" altLang="en-US" dirty="0" smtClean="0">
              <a:ea typeface="ＭＳ Ｐゴシック" pitchFamily="34" charset="-128"/>
            </a:endParaRPr>
          </a:p>
        </p:txBody>
      </p:sp>
    </p:spTree>
    <p:extLst>
      <p:ext uri="{BB962C8B-B14F-4D97-AF65-F5344CB8AC3E}">
        <p14:creationId xmlns:p14="http://schemas.microsoft.com/office/powerpoint/2010/main" val="30920520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0" y="4648200"/>
            <a:ext cx="7620000" cy="685800"/>
          </a:xfrm>
        </p:spPr>
        <p:txBody>
          <a:bodyPr/>
          <a:lstStyle/>
          <a:p>
            <a:r>
              <a:rPr lang="en-US" dirty="0" smtClean="0"/>
              <a:t>Figure 5.9	Two Routes to Persuasion</a:t>
            </a:r>
            <a:endParaRPr lang="en-US" dirty="0"/>
          </a:p>
        </p:txBody>
      </p:sp>
      <p:pic>
        <p:nvPicPr>
          <p:cNvPr id="7" name="Picture Placeholder 6" descr="According to the elaboration likelihood model, when motivated and capable of thinking about a persuasive message, people are likely to carefully scrutinize its content, which is referred to as central-route processing. However, when proper motivation or ability is absent, evaluation of the persuasive message is based on shallow analysis of incidental cues, which is known as peripheral-route processing." title="Two Routes to Persuasion"/>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1751591" y="0"/>
            <a:ext cx="7201394" cy="4568952"/>
          </a:xfrm>
        </p:spPr>
      </p:pic>
    </p:spTree>
    <p:extLst>
      <p:ext uri="{BB962C8B-B14F-4D97-AF65-F5344CB8AC3E}">
        <p14:creationId xmlns:p14="http://schemas.microsoft.com/office/powerpoint/2010/main" val="25083977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pPr eaLnBrk="1" hangingPunct="1"/>
            <a:r>
              <a:rPr lang="en-US" altLang="en-US" smtClean="0">
                <a:ea typeface="ＭＳ Ｐゴシック" pitchFamily="34" charset="-128"/>
              </a:rPr>
              <a:t>Attitudes</a:t>
            </a:r>
          </a:p>
        </p:txBody>
      </p:sp>
      <p:sp>
        <p:nvSpPr>
          <p:cNvPr id="14338" name="Content Placeholder 2"/>
          <p:cNvSpPr>
            <a:spLocks noGrp="1"/>
          </p:cNvSpPr>
          <p:nvPr>
            <p:ph idx="1"/>
          </p:nvPr>
        </p:nvSpPr>
        <p:spPr/>
        <p:txBody>
          <a:bodyPr/>
          <a:lstStyle/>
          <a:p>
            <a:pPr eaLnBrk="1" hangingPunct="1"/>
            <a:r>
              <a:rPr lang="en-US" altLang="en-US" smtClean="0">
                <a:ea typeface="ＭＳ Ｐゴシック" pitchFamily="34" charset="-128"/>
              </a:rPr>
              <a:t>Evaluative tendency toward an object</a:t>
            </a:r>
          </a:p>
          <a:p>
            <a:pPr lvl="1" eaLnBrk="1" hangingPunct="1"/>
            <a:r>
              <a:rPr lang="en-US" altLang="en-US" smtClean="0">
                <a:ea typeface="ＭＳ Ｐゴシック" pitchFamily="34" charset="-128"/>
              </a:rPr>
              <a:t>Tendency to evaluate is automatic.</a:t>
            </a:r>
          </a:p>
          <a:p>
            <a:pPr eaLnBrk="1" hangingPunct="1"/>
            <a:r>
              <a:rPr lang="en-US" altLang="en-US" smtClean="0">
                <a:ea typeface="ＭＳ Ｐゴシック" pitchFamily="34" charset="-128"/>
              </a:rPr>
              <a:t>Examples:</a:t>
            </a:r>
          </a:p>
          <a:p>
            <a:pPr lvl="1" eaLnBrk="1" hangingPunct="1"/>
            <a:r>
              <a:rPr lang="en-US" altLang="en-US" smtClean="0">
                <a:ea typeface="ＭＳ Ｐゴシック" pitchFamily="34" charset="-128"/>
              </a:rPr>
              <a:t>Self-esteem</a:t>
            </a:r>
          </a:p>
          <a:p>
            <a:pPr lvl="1" eaLnBrk="1" hangingPunct="1"/>
            <a:r>
              <a:rPr lang="en-US" altLang="en-US" smtClean="0">
                <a:ea typeface="ＭＳ Ｐゴシック" pitchFamily="34" charset="-128"/>
              </a:rPr>
              <a:t>Interpersonal attraction</a:t>
            </a:r>
          </a:p>
          <a:p>
            <a:pPr lvl="1" eaLnBrk="1" hangingPunct="1"/>
            <a:r>
              <a:rPr lang="en-US" altLang="en-US" smtClean="0">
                <a:ea typeface="ＭＳ Ｐゴシック" pitchFamily="34" charset="-128"/>
              </a:rPr>
              <a:t>Prejudice</a:t>
            </a:r>
          </a:p>
          <a:p>
            <a:pPr lvl="1" eaLnBrk="1" hangingPunct="1"/>
            <a:r>
              <a:rPr lang="en-US" altLang="en-US" smtClean="0">
                <a:ea typeface="ＭＳ Ｐゴシック" pitchFamily="34" charset="-128"/>
              </a:rPr>
              <a:t>Friendship</a:t>
            </a:r>
          </a:p>
        </p:txBody>
      </p:sp>
    </p:spTree>
    <p:extLst>
      <p:ext uri="{BB962C8B-B14F-4D97-AF65-F5344CB8AC3E}">
        <p14:creationId xmlns:p14="http://schemas.microsoft.com/office/powerpoint/2010/main" val="34991357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ea typeface="+mj-ea"/>
                <a:cs typeface="+mj-cs"/>
              </a:rPr>
              <a:t>Source Factors </a:t>
            </a:r>
            <a:r>
              <a:rPr lang="en-US" dirty="0">
                <a:ea typeface="+mj-ea"/>
                <a:cs typeface="+mj-cs"/>
              </a:rPr>
              <a:t>I</a:t>
            </a:r>
            <a:r>
              <a:rPr lang="en-US" dirty="0" smtClean="0">
                <a:ea typeface="+mj-ea"/>
                <a:cs typeface="+mj-cs"/>
              </a:rPr>
              <a:t>nfluencing </a:t>
            </a:r>
            <a:r>
              <a:rPr lang="en-US" dirty="0">
                <a:ea typeface="+mj-ea"/>
                <a:cs typeface="+mj-cs"/>
              </a:rPr>
              <a:t>P</a:t>
            </a:r>
            <a:r>
              <a:rPr lang="en-US" dirty="0" smtClean="0">
                <a:ea typeface="+mj-ea"/>
                <a:cs typeface="+mj-cs"/>
              </a:rPr>
              <a:t>ersuasion</a:t>
            </a:r>
            <a:endParaRPr lang="en-US" dirty="0">
              <a:ea typeface="+mj-ea"/>
              <a:cs typeface="+mj-cs"/>
            </a:endParaRPr>
          </a:p>
        </p:txBody>
      </p:sp>
      <p:sp>
        <p:nvSpPr>
          <p:cNvPr id="32770" name="Content Placeholder 2"/>
          <p:cNvSpPr>
            <a:spLocks noGrp="1"/>
          </p:cNvSpPr>
          <p:nvPr>
            <p:ph idx="1"/>
          </p:nvPr>
        </p:nvSpPr>
        <p:spPr/>
        <p:txBody>
          <a:bodyPr/>
          <a:lstStyle/>
          <a:p>
            <a:pPr eaLnBrk="1" hangingPunct="1"/>
            <a:r>
              <a:rPr lang="en-US" altLang="en-US" dirty="0" smtClean="0">
                <a:ea typeface="ＭＳ Ｐゴシック" pitchFamily="34" charset="-128"/>
              </a:rPr>
              <a:t>Credibility</a:t>
            </a:r>
          </a:p>
          <a:p>
            <a:pPr lvl="1" eaLnBrk="1" hangingPunct="1"/>
            <a:r>
              <a:rPr lang="en-US" altLang="en-US" dirty="0" smtClean="0">
                <a:ea typeface="ＭＳ Ｐゴシック" pitchFamily="34" charset="-128"/>
              </a:rPr>
              <a:t>Low credibility is a discounting cue.</a:t>
            </a:r>
          </a:p>
          <a:p>
            <a:pPr lvl="1" eaLnBrk="1" hangingPunct="1"/>
            <a:r>
              <a:rPr lang="en-US" altLang="en-US" dirty="0" smtClean="0">
                <a:ea typeface="ＭＳ Ｐゴシック" pitchFamily="34" charset="-128"/>
              </a:rPr>
              <a:t>However, over time, the </a:t>
            </a:r>
            <a:r>
              <a:rPr lang="en-US" altLang="en-US" dirty="0" smtClean="0">
                <a:ea typeface="ＭＳ Ｐゴシック" pitchFamily="34" charset="-128"/>
              </a:rPr>
              <a:t>source</a:t>
            </a:r>
            <a:r>
              <a:rPr lang="en-US" altLang="ja-JP" dirty="0" smtClean="0">
                <a:ea typeface="ＭＳ Ｐゴシック" pitchFamily="34" charset="-128"/>
              </a:rPr>
              <a:t>'s </a:t>
            </a:r>
            <a:r>
              <a:rPr lang="en-US" altLang="ja-JP" dirty="0" smtClean="0">
                <a:ea typeface="ＭＳ Ｐゴシック" pitchFamily="34" charset="-128"/>
              </a:rPr>
              <a:t>lack of credibility may be forgotten (the sleeper effect).</a:t>
            </a:r>
          </a:p>
          <a:p>
            <a:pPr eaLnBrk="1" hangingPunct="1"/>
            <a:r>
              <a:rPr lang="en-US" altLang="en-US" dirty="0" smtClean="0">
                <a:ea typeface="ＭＳ Ｐゴシック" pitchFamily="34" charset="-128"/>
              </a:rPr>
              <a:t>Attractiveness</a:t>
            </a:r>
          </a:p>
          <a:p>
            <a:pPr lvl="1" eaLnBrk="1" hangingPunct="1"/>
            <a:r>
              <a:rPr lang="en-US" altLang="en-US" dirty="0" smtClean="0">
                <a:ea typeface="ＭＳ Ｐゴシック" pitchFamily="34" charset="-128"/>
              </a:rPr>
              <a:t>Likeability</a:t>
            </a:r>
          </a:p>
          <a:p>
            <a:pPr lvl="1" eaLnBrk="1" hangingPunct="1"/>
            <a:r>
              <a:rPr lang="en-US" altLang="en-US" dirty="0" smtClean="0">
                <a:ea typeface="ＭＳ Ｐゴシック" pitchFamily="34" charset="-128"/>
              </a:rPr>
              <a:t>Similarity to audience</a:t>
            </a:r>
          </a:p>
          <a:p>
            <a:pPr lvl="1" eaLnBrk="1" hangingPunct="1"/>
            <a:r>
              <a:rPr lang="en-US" altLang="en-US" dirty="0" smtClean="0">
                <a:ea typeface="ＭＳ Ｐゴシック" pitchFamily="34" charset="-128"/>
              </a:rPr>
              <a:t>Physical appearance</a:t>
            </a:r>
          </a:p>
        </p:txBody>
      </p:sp>
    </p:spTree>
    <p:extLst>
      <p:ext uri="{BB962C8B-B14F-4D97-AF65-F5344CB8AC3E}">
        <p14:creationId xmlns:p14="http://schemas.microsoft.com/office/powerpoint/2010/main" val="40122739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0" y="4648200"/>
            <a:ext cx="7620000" cy="685800"/>
          </a:xfrm>
        </p:spPr>
        <p:txBody>
          <a:bodyPr/>
          <a:lstStyle/>
          <a:p>
            <a:r>
              <a:rPr lang="en-US" dirty="0" smtClean="0"/>
              <a:t>Figure 5.10	The Sleeper Effect</a:t>
            </a:r>
            <a:endParaRPr lang="en-US" dirty="0"/>
          </a:p>
        </p:txBody>
      </p:sp>
      <p:pic>
        <p:nvPicPr>
          <p:cNvPr id="7" name="Picture Placeholder 6" descr="Immediately following the reception of a message, people are more likely to be persuaded by a highly credible source than one of low credibility. However, as Hovland and Weiss found, over time the message becomes disassociated from its source, resulting in less agreement with the highly credible source and more agreement with the source that had lower credibility." title="The Sleeper Effect"/>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2266681" y="0"/>
            <a:ext cx="6171214" cy="4568952"/>
          </a:xfrm>
        </p:spPr>
      </p:pic>
    </p:spTree>
    <p:extLst>
      <p:ext uri="{BB962C8B-B14F-4D97-AF65-F5344CB8AC3E}">
        <p14:creationId xmlns:p14="http://schemas.microsoft.com/office/powerpoint/2010/main" val="35910051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pPr eaLnBrk="1" hangingPunct="1"/>
            <a:r>
              <a:rPr lang="en-US" altLang="en-US" smtClean="0">
                <a:ea typeface="ＭＳ Ｐゴシック" pitchFamily="34" charset="-128"/>
              </a:rPr>
              <a:t>Message Factors in Persuasion</a:t>
            </a:r>
          </a:p>
        </p:txBody>
      </p:sp>
      <p:sp>
        <p:nvSpPr>
          <p:cNvPr id="33794" name="Content Placeholder 2"/>
          <p:cNvSpPr>
            <a:spLocks noGrp="1"/>
          </p:cNvSpPr>
          <p:nvPr>
            <p:ph idx="1"/>
          </p:nvPr>
        </p:nvSpPr>
        <p:spPr/>
        <p:txBody>
          <a:bodyPr/>
          <a:lstStyle/>
          <a:p>
            <a:pPr eaLnBrk="1" hangingPunct="1"/>
            <a:r>
              <a:rPr lang="en-US" altLang="en-US" smtClean="0">
                <a:ea typeface="ＭＳ Ｐゴシック" pitchFamily="34" charset="-128"/>
              </a:rPr>
              <a:t>Rapid speech increases persuasion through peripheral routes.</a:t>
            </a:r>
          </a:p>
          <a:p>
            <a:pPr eaLnBrk="1" hangingPunct="1"/>
            <a:r>
              <a:rPr lang="en-US" altLang="en-US" smtClean="0">
                <a:ea typeface="ＭＳ Ｐゴシック" pitchFamily="34" charset="-128"/>
              </a:rPr>
              <a:t>Emotions can serve as information in the persuasion process, or as motivations to avoid a message.</a:t>
            </a:r>
          </a:p>
          <a:p>
            <a:pPr eaLnBrk="1" hangingPunct="1"/>
            <a:r>
              <a:rPr lang="en-US" altLang="en-US" smtClean="0">
                <a:ea typeface="ＭＳ Ｐゴシック" pitchFamily="34" charset="-128"/>
              </a:rPr>
              <a:t>Fear can induce helplessness if no clear alternative to the feared outcome is presented.</a:t>
            </a:r>
          </a:p>
          <a:p>
            <a:pPr eaLnBrk="1" hangingPunct="1"/>
            <a:r>
              <a:rPr lang="en-US" altLang="en-US" smtClean="0">
                <a:ea typeface="ＭＳ Ｐゴシック" pitchFamily="34" charset="-128"/>
              </a:rPr>
              <a:t>Humor is effective when it is relevant to the message.</a:t>
            </a:r>
          </a:p>
        </p:txBody>
      </p:sp>
    </p:spTree>
    <p:extLst>
      <p:ext uri="{BB962C8B-B14F-4D97-AF65-F5344CB8AC3E}">
        <p14:creationId xmlns:p14="http://schemas.microsoft.com/office/powerpoint/2010/main" val="40680460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pPr eaLnBrk="1" hangingPunct="1"/>
            <a:r>
              <a:rPr lang="en-US" altLang="en-US" smtClean="0">
                <a:ea typeface="ＭＳ Ｐゴシック" pitchFamily="34" charset="-128"/>
              </a:rPr>
              <a:t>Resistance to Persuasion</a:t>
            </a:r>
          </a:p>
        </p:txBody>
      </p:sp>
      <p:sp>
        <p:nvSpPr>
          <p:cNvPr id="34818" name="Content Placeholder 2"/>
          <p:cNvSpPr>
            <a:spLocks noGrp="1"/>
          </p:cNvSpPr>
          <p:nvPr>
            <p:ph idx="1"/>
          </p:nvPr>
        </p:nvSpPr>
        <p:spPr/>
        <p:txBody>
          <a:bodyPr/>
          <a:lstStyle/>
          <a:p>
            <a:pPr eaLnBrk="1" hangingPunct="1"/>
            <a:r>
              <a:rPr lang="en-US" altLang="en-US" smtClean="0">
                <a:ea typeface="ＭＳ Ｐゴシック" pitchFamily="34" charset="-128"/>
              </a:rPr>
              <a:t>Two-sided messages can inoculate a person from an opposing view.</a:t>
            </a:r>
          </a:p>
          <a:p>
            <a:pPr lvl="1" eaLnBrk="1" hangingPunct="1"/>
            <a:r>
              <a:rPr lang="en-US" altLang="en-US" smtClean="0">
                <a:ea typeface="ＭＳ Ｐゴシック" pitchFamily="34" charset="-128"/>
              </a:rPr>
              <a:t>Present a weak view of the opposing view along with the counterargument</a:t>
            </a:r>
          </a:p>
          <a:p>
            <a:pPr eaLnBrk="1" hangingPunct="1"/>
            <a:r>
              <a:rPr lang="en-US" altLang="en-US" smtClean="0">
                <a:ea typeface="ＭＳ Ｐゴシック" pitchFamily="34" charset="-128"/>
              </a:rPr>
              <a:t>Actively generating counterarguments</a:t>
            </a:r>
          </a:p>
          <a:p>
            <a:pPr lvl="1" eaLnBrk="1" hangingPunct="1"/>
            <a:r>
              <a:rPr lang="en-US" altLang="en-US" smtClean="0">
                <a:ea typeface="ＭＳ Ｐゴシック" pitchFamily="34" charset="-128"/>
              </a:rPr>
              <a:t>Increases confidence in an initially strong attitude</a:t>
            </a:r>
          </a:p>
          <a:p>
            <a:pPr lvl="1" eaLnBrk="1" hangingPunct="1"/>
            <a:r>
              <a:rPr lang="en-US" altLang="en-US" smtClean="0">
                <a:ea typeface="ＭＳ Ｐゴシック" pitchFamily="34" charset="-128"/>
              </a:rPr>
              <a:t>Does not increase confidence in an initially weak attitude</a:t>
            </a:r>
          </a:p>
        </p:txBody>
      </p:sp>
    </p:spTree>
    <p:extLst>
      <p:ext uri="{BB962C8B-B14F-4D97-AF65-F5344CB8AC3E}">
        <p14:creationId xmlns:p14="http://schemas.microsoft.com/office/powerpoint/2010/main" val="612073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0" y="4648200"/>
            <a:ext cx="7620000" cy="685800"/>
          </a:xfrm>
        </p:spPr>
        <p:txBody>
          <a:bodyPr/>
          <a:lstStyle/>
          <a:p>
            <a:r>
              <a:rPr lang="en-US" dirty="0" smtClean="0"/>
              <a:t>Figure 5.11	One-Sided Versus Two-Sided Appeals</a:t>
            </a:r>
            <a:endParaRPr lang="en-US" dirty="0"/>
          </a:p>
        </p:txBody>
      </p:sp>
      <p:pic>
        <p:nvPicPr>
          <p:cNvPr id="7" name="Picture Placeholder 6" descr="Following Germany’s defeat in World War II, American soldiers who initially agreed with a message that Japan was strong and that the war in the Pacific would last a long time were more persuaded by a one-sided appeal. In contrast, soldiers who were skeptical of this message were more persuaded by a two-sided appeal." title="One-Sided Versus Two-Sided Appeals"/>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1686943" y="134830"/>
            <a:ext cx="7228457" cy="4360970"/>
          </a:xfrm>
        </p:spPr>
      </p:pic>
    </p:spTree>
    <p:extLst>
      <p:ext uri="{BB962C8B-B14F-4D97-AF65-F5344CB8AC3E}">
        <p14:creationId xmlns:p14="http://schemas.microsoft.com/office/powerpoint/2010/main" val="23013179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0" y="4648200"/>
            <a:ext cx="7620000" cy="685800"/>
          </a:xfrm>
        </p:spPr>
        <p:txBody>
          <a:bodyPr>
            <a:normAutofit fontScale="90000"/>
          </a:bodyPr>
          <a:lstStyle/>
          <a:p>
            <a:pPr>
              <a:tabLst>
                <a:tab pos="1717675" algn="l"/>
              </a:tabLst>
            </a:pPr>
            <a:r>
              <a:rPr lang="en-US" dirty="0" smtClean="0"/>
              <a:t>Figure 5.12	A Model of Attempted Resistance to 	Persuasion</a:t>
            </a:r>
            <a:endParaRPr lang="en-US" dirty="0"/>
          </a:p>
        </p:txBody>
      </p:sp>
      <p:pic>
        <p:nvPicPr>
          <p:cNvPr id="5" name="Picture Placeholder 4" descr="Petty and his colleagues outlined how attempts at counterarguing a persuasive message can either succeed or fail. Being impressed or unimpressed with one’s ability to resist or not resist a persuasive message will either increase or decrease one’s confidence in the new or old attitude." title="A Model of Attempted Resistance to Persuasion"/>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2241512" y="0"/>
            <a:ext cx="6221551" cy="4568952"/>
          </a:xfrm>
        </p:spPr>
      </p:pic>
    </p:spTree>
    <p:extLst>
      <p:ext uri="{BB962C8B-B14F-4D97-AF65-F5344CB8AC3E}">
        <p14:creationId xmlns:p14="http://schemas.microsoft.com/office/powerpoint/2010/main" val="38951755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0" y="4648200"/>
            <a:ext cx="7620000" cy="685800"/>
          </a:xfrm>
        </p:spPr>
        <p:txBody>
          <a:bodyPr>
            <a:normAutofit fontScale="90000"/>
          </a:bodyPr>
          <a:lstStyle/>
          <a:p>
            <a:pPr>
              <a:tabLst>
                <a:tab pos="1487488" algn="l"/>
              </a:tabLst>
            </a:pPr>
            <a:r>
              <a:rPr lang="en-US" dirty="0" smtClean="0"/>
              <a:t>Figure 5.1	Three Different Types of Attitude Antecedents</a:t>
            </a:r>
            <a:endParaRPr lang="en-US" dirty="0"/>
          </a:p>
        </p:txBody>
      </p:sp>
      <p:pic>
        <p:nvPicPr>
          <p:cNvPr id="7" name="Picture Placeholder 6" descr="The assumption that attitudes are formed through affective or emotional experiences is reflected in classical conditioning principles and the mere exposure hypothesis. The idea that evaluations are based on behavioral responses is reflected in operant conditioning principles, self-perception theory, and the facial feedback effect. Finally, the claim that attitudes derive from cognitive learning is seen in a host of theories, including the theory of planned behavior and cognitive dissonance theory." title="Three Different Types of Attitude Antecedents"/>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1839272" y="0"/>
            <a:ext cx="7026032" cy="4568952"/>
          </a:xfrm>
        </p:spPr>
      </p:pic>
    </p:spTree>
    <p:extLst>
      <p:ext uri="{BB962C8B-B14F-4D97-AF65-F5344CB8AC3E}">
        <p14:creationId xmlns:p14="http://schemas.microsoft.com/office/powerpoint/2010/main" val="1852840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pPr eaLnBrk="1" hangingPunct="1"/>
            <a:r>
              <a:rPr lang="en-US" altLang="en-US" smtClean="0">
                <a:ea typeface="ＭＳ Ｐゴシック" pitchFamily="34" charset="-128"/>
              </a:rPr>
              <a:t>Implicit vs. Explicit Attitudes</a:t>
            </a:r>
          </a:p>
        </p:txBody>
      </p:sp>
      <p:sp>
        <p:nvSpPr>
          <p:cNvPr id="15362" name="Content Placeholder 2"/>
          <p:cNvSpPr>
            <a:spLocks noGrp="1"/>
          </p:cNvSpPr>
          <p:nvPr>
            <p:ph idx="1"/>
          </p:nvPr>
        </p:nvSpPr>
        <p:spPr>
          <a:xfrm>
            <a:off x="457200" y="1600200"/>
            <a:ext cx="8229600" cy="4572000"/>
          </a:xfrm>
        </p:spPr>
        <p:txBody>
          <a:bodyPr>
            <a:normAutofit lnSpcReduction="10000"/>
          </a:bodyPr>
          <a:lstStyle/>
          <a:p>
            <a:pPr eaLnBrk="1" hangingPunct="1"/>
            <a:r>
              <a:rPr lang="en-US" altLang="en-US" dirty="0" smtClean="0">
                <a:ea typeface="ＭＳ Ｐゴシック" pitchFamily="34" charset="-128"/>
              </a:rPr>
              <a:t>Implicit attitude is activated automatically from memory.</a:t>
            </a:r>
          </a:p>
          <a:p>
            <a:pPr lvl="1" eaLnBrk="1" hangingPunct="1"/>
            <a:r>
              <a:rPr lang="en-US" altLang="en-US" dirty="0" smtClean="0">
                <a:ea typeface="ＭＳ Ｐゴシック" pitchFamily="34" charset="-128"/>
              </a:rPr>
              <a:t>Outside conscious awareness</a:t>
            </a:r>
          </a:p>
          <a:p>
            <a:pPr lvl="1" eaLnBrk="1" hangingPunct="1"/>
            <a:r>
              <a:rPr lang="en-US" altLang="en-US" dirty="0" smtClean="0">
                <a:ea typeface="ＭＳ Ｐゴシック" pitchFamily="34" charset="-128"/>
              </a:rPr>
              <a:t>Simple, gut-level evaluations</a:t>
            </a:r>
          </a:p>
          <a:p>
            <a:pPr eaLnBrk="1" hangingPunct="1"/>
            <a:r>
              <a:rPr lang="en-US" altLang="en-US" dirty="0" smtClean="0">
                <a:ea typeface="ＭＳ Ｐゴシック" pitchFamily="34" charset="-128"/>
              </a:rPr>
              <a:t>Explicit attitude</a:t>
            </a:r>
          </a:p>
          <a:p>
            <a:pPr lvl="1" eaLnBrk="1" hangingPunct="1"/>
            <a:r>
              <a:rPr lang="en-US" altLang="en-US" dirty="0" smtClean="0">
                <a:ea typeface="ＭＳ Ｐゴシック" pitchFamily="34" charset="-128"/>
              </a:rPr>
              <a:t>Consciously held</a:t>
            </a:r>
          </a:p>
          <a:p>
            <a:pPr lvl="1" eaLnBrk="1" hangingPunct="1"/>
            <a:r>
              <a:rPr lang="en-US" altLang="en-US" dirty="0" smtClean="0">
                <a:ea typeface="ＭＳ Ｐゴシック" pitchFamily="34" charset="-128"/>
              </a:rPr>
              <a:t>Careful and deliberate</a:t>
            </a:r>
          </a:p>
          <a:p>
            <a:pPr eaLnBrk="1" hangingPunct="1"/>
            <a:r>
              <a:rPr lang="en-US" altLang="en-US" dirty="0" smtClean="0">
                <a:ea typeface="ＭＳ Ｐゴシック" pitchFamily="34" charset="-128"/>
              </a:rPr>
              <a:t>Implicit and explicit attitudes may contradict each other.</a:t>
            </a:r>
          </a:p>
          <a:p>
            <a:pPr lvl="1" eaLnBrk="1" hangingPunct="1"/>
            <a:r>
              <a:rPr lang="en-US" altLang="en-US" dirty="0" smtClean="0">
                <a:ea typeface="ＭＳ Ｐゴシック" pitchFamily="34" charset="-128"/>
              </a:rPr>
              <a:t>Dual attitudes</a:t>
            </a:r>
          </a:p>
          <a:p>
            <a:pPr lvl="1" eaLnBrk="1" hangingPunct="1"/>
            <a:endParaRPr lang="en-US" altLang="en-US" dirty="0" smtClean="0">
              <a:ea typeface="ＭＳ Ｐゴシック" pitchFamily="34" charset="-128"/>
            </a:endParaRPr>
          </a:p>
        </p:txBody>
      </p:sp>
    </p:spTree>
    <p:extLst>
      <p:ext uri="{BB962C8B-B14F-4D97-AF65-F5344CB8AC3E}">
        <p14:creationId xmlns:p14="http://schemas.microsoft.com/office/powerpoint/2010/main" val="40366541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pPr eaLnBrk="1" hangingPunct="1"/>
            <a:r>
              <a:rPr lang="en-US" altLang="en-US" smtClean="0">
                <a:ea typeface="ＭＳ Ｐゴシック" pitchFamily="34" charset="-128"/>
              </a:rPr>
              <a:t>Implicit Association Test</a:t>
            </a:r>
          </a:p>
        </p:txBody>
      </p:sp>
      <p:sp>
        <p:nvSpPr>
          <p:cNvPr id="16386" name="Content Placeholder 2"/>
          <p:cNvSpPr>
            <a:spLocks noGrp="1"/>
          </p:cNvSpPr>
          <p:nvPr>
            <p:ph idx="1"/>
          </p:nvPr>
        </p:nvSpPr>
        <p:spPr>
          <a:xfrm>
            <a:off x="609600" y="1676400"/>
            <a:ext cx="8001000" cy="4419600"/>
          </a:xfrm>
        </p:spPr>
        <p:txBody>
          <a:bodyPr>
            <a:normAutofit lnSpcReduction="10000"/>
          </a:bodyPr>
          <a:lstStyle/>
          <a:p>
            <a:pPr eaLnBrk="1" hangingPunct="1"/>
            <a:r>
              <a:rPr lang="en-US" altLang="en-US" sz="2600" dirty="0" smtClean="0">
                <a:ea typeface="ＭＳ Ｐゴシック" pitchFamily="34" charset="-128"/>
              </a:rPr>
              <a:t>One way to measure implicit attitudes</a:t>
            </a:r>
          </a:p>
          <a:p>
            <a:pPr eaLnBrk="1" hangingPunct="1"/>
            <a:r>
              <a:rPr lang="en-US" altLang="en-US" sz="2600" dirty="0" smtClean="0">
                <a:ea typeface="ＭＳ Ｐゴシック" pitchFamily="34" charset="-128"/>
              </a:rPr>
              <a:t>Pairs categories of items with positive and negative stimuli</a:t>
            </a:r>
          </a:p>
          <a:p>
            <a:pPr lvl="1" eaLnBrk="1" hangingPunct="1"/>
            <a:r>
              <a:rPr lang="en-US" altLang="en-US" sz="2400" dirty="0" smtClean="0">
                <a:ea typeface="ＭＳ Ｐゴシック" pitchFamily="34" charset="-128"/>
              </a:rPr>
              <a:t>Press a key if the stimulus is good or refers to women.</a:t>
            </a:r>
          </a:p>
          <a:p>
            <a:pPr lvl="1" eaLnBrk="1" hangingPunct="1"/>
            <a:r>
              <a:rPr lang="en-US" altLang="en-US" sz="2400" dirty="0" smtClean="0">
                <a:ea typeface="ＭＳ Ｐゴシック" pitchFamily="34" charset="-128"/>
              </a:rPr>
              <a:t>Press a different key if the stimulus is bad or refers to men.</a:t>
            </a:r>
          </a:p>
          <a:p>
            <a:pPr lvl="1" eaLnBrk="1" hangingPunct="1"/>
            <a:r>
              <a:rPr lang="en-US" altLang="en-US" sz="2400" dirty="0" smtClean="0">
                <a:ea typeface="ＭＳ Ｐゴシック" pitchFamily="34" charset="-128"/>
              </a:rPr>
              <a:t>Then, reverse the pairings (good = men; bad = women) and repeat.</a:t>
            </a:r>
          </a:p>
          <a:p>
            <a:pPr eaLnBrk="1" hangingPunct="1"/>
            <a:r>
              <a:rPr lang="en-US" altLang="en-US" sz="2600" dirty="0" smtClean="0">
                <a:ea typeface="ＭＳ Ｐゴシック" pitchFamily="34" charset="-128"/>
              </a:rPr>
              <a:t>Assesses reaction time to see if you are faster at pairing good things with one category or the other.</a:t>
            </a:r>
          </a:p>
          <a:p>
            <a:pPr lvl="1" eaLnBrk="1" hangingPunct="1"/>
            <a:r>
              <a:rPr lang="en-US" altLang="en-US" sz="2400" dirty="0" smtClean="0">
                <a:ea typeface="ＭＳ Ｐゴシック" pitchFamily="34" charset="-128"/>
              </a:rPr>
              <a:t>https://implicit.harvard.edu/implicit/takeatest.html</a:t>
            </a:r>
          </a:p>
        </p:txBody>
      </p:sp>
    </p:spTree>
    <p:extLst>
      <p:ext uri="{BB962C8B-B14F-4D97-AF65-F5344CB8AC3E}">
        <p14:creationId xmlns:p14="http://schemas.microsoft.com/office/powerpoint/2010/main" val="39565498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pPr eaLnBrk="1" hangingPunct="1"/>
            <a:r>
              <a:rPr lang="en-US" altLang="en-US" smtClean="0">
                <a:ea typeface="ＭＳ Ｐゴシック" pitchFamily="34" charset="-128"/>
              </a:rPr>
              <a:t>Reference Groups</a:t>
            </a:r>
          </a:p>
        </p:txBody>
      </p:sp>
      <p:sp>
        <p:nvSpPr>
          <p:cNvPr id="17410" name="Content Placeholder 2"/>
          <p:cNvSpPr>
            <a:spLocks noGrp="1"/>
          </p:cNvSpPr>
          <p:nvPr>
            <p:ph idx="1"/>
          </p:nvPr>
        </p:nvSpPr>
        <p:spPr/>
        <p:txBody>
          <a:bodyPr/>
          <a:lstStyle/>
          <a:p>
            <a:pPr eaLnBrk="1" hangingPunct="1"/>
            <a:r>
              <a:rPr lang="en-US" altLang="en-US" dirty="0" smtClean="0">
                <a:ea typeface="ＭＳ Ｐゴシック" pitchFamily="34" charset="-128"/>
              </a:rPr>
              <a:t>A group </a:t>
            </a:r>
          </a:p>
          <a:p>
            <a:pPr lvl="1" eaLnBrk="1" hangingPunct="1"/>
            <a:r>
              <a:rPr lang="en-US" altLang="en-US" dirty="0" smtClean="0">
                <a:ea typeface="ＭＳ Ｐゴシック" pitchFamily="34" charset="-128"/>
              </a:rPr>
              <a:t>To which we orient ourselves</a:t>
            </a:r>
          </a:p>
          <a:p>
            <a:pPr lvl="1" eaLnBrk="1" hangingPunct="1"/>
            <a:r>
              <a:rPr lang="en-US" altLang="en-US" dirty="0" smtClean="0">
                <a:ea typeface="ＭＳ Ｐゴシック" pitchFamily="34" charset="-128"/>
              </a:rPr>
              <a:t>With which we emotionally identify</a:t>
            </a:r>
          </a:p>
          <a:p>
            <a:pPr lvl="1" eaLnBrk="1" hangingPunct="1"/>
            <a:r>
              <a:rPr lang="en-US" altLang="en-US" dirty="0" smtClean="0">
                <a:ea typeface="ＭＳ Ｐゴシック" pitchFamily="34" charset="-128"/>
              </a:rPr>
              <a:t>Whose standards we use to judge ourselves and others</a:t>
            </a:r>
          </a:p>
          <a:p>
            <a:pPr eaLnBrk="1" hangingPunct="1"/>
            <a:r>
              <a:rPr lang="en-US" altLang="en-US" dirty="0" smtClean="0">
                <a:ea typeface="ＭＳ Ｐゴシック" pitchFamily="34" charset="-128"/>
              </a:rPr>
              <a:t>Newcomb</a:t>
            </a:r>
            <a:r>
              <a:rPr lang="en-US" altLang="ja-JP" dirty="0" smtClean="0">
                <a:ea typeface="ＭＳ Ｐゴシック" pitchFamily="34" charset="-128"/>
              </a:rPr>
              <a:t>'s </a:t>
            </a:r>
            <a:r>
              <a:rPr lang="en-US" altLang="ja-JP" dirty="0" smtClean="0">
                <a:ea typeface="ＭＳ Ｐゴシック" pitchFamily="34" charset="-128"/>
              </a:rPr>
              <a:t>Bennington College study showed that the effects of reference groups are profound.</a:t>
            </a:r>
            <a:endParaRPr lang="en-US" altLang="en-US" dirty="0" smtClean="0">
              <a:ea typeface="ＭＳ Ｐゴシック" pitchFamily="34" charset="-128"/>
            </a:endParaRPr>
          </a:p>
        </p:txBody>
      </p:sp>
    </p:spTree>
    <p:extLst>
      <p:ext uri="{BB962C8B-B14F-4D97-AF65-F5344CB8AC3E}">
        <p14:creationId xmlns:p14="http://schemas.microsoft.com/office/powerpoint/2010/main" val="24154364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pPr eaLnBrk="1" hangingPunct="1"/>
            <a:r>
              <a:rPr lang="en-US" altLang="en-US" smtClean="0">
                <a:ea typeface="ＭＳ Ｐゴシック" pitchFamily="34" charset="-128"/>
              </a:rPr>
              <a:t>Mere Exposure</a:t>
            </a:r>
          </a:p>
        </p:txBody>
      </p:sp>
      <p:sp>
        <p:nvSpPr>
          <p:cNvPr id="18434" name="Content Placeholder 2"/>
          <p:cNvSpPr>
            <a:spLocks noGrp="1"/>
          </p:cNvSpPr>
          <p:nvPr>
            <p:ph idx="1"/>
          </p:nvPr>
        </p:nvSpPr>
        <p:spPr>
          <a:xfrm>
            <a:off x="612648" y="1600200"/>
            <a:ext cx="7921752" cy="4572000"/>
          </a:xfrm>
        </p:spPr>
        <p:txBody>
          <a:bodyPr/>
          <a:lstStyle/>
          <a:p>
            <a:pPr eaLnBrk="1" hangingPunct="1"/>
            <a:r>
              <a:rPr lang="en-US" altLang="en-US" dirty="0" smtClean="0">
                <a:ea typeface="ＭＳ Ｐゴシック" pitchFamily="34" charset="-128"/>
              </a:rPr>
              <a:t>Seeing an unfamiliar stimulus many times can lead to liking.</a:t>
            </a:r>
          </a:p>
          <a:p>
            <a:pPr lvl="1" eaLnBrk="1" hangingPunct="1"/>
            <a:r>
              <a:rPr lang="en-US" altLang="en-US" dirty="0" smtClean="0">
                <a:ea typeface="ＭＳ Ｐゴシック" pitchFamily="34" charset="-128"/>
              </a:rPr>
              <a:t>As long as you do not have initial negative reactions to it</a:t>
            </a:r>
          </a:p>
          <a:p>
            <a:pPr eaLnBrk="1" hangingPunct="1"/>
            <a:r>
              <a:rPr lang="en-US" altLang="en-US" dirty="0" smtClean="0">
                <a:ea typeface="ＭＳ Ｐゴシック" pitchFamily="34" charset="-128"/>
              </a:rPr>
              <a:t>Requires no knowledge of the object</a:t>
            </a:r>
          </a:p>
          <a:p>
            <a:pPr eaLnBrk="1" hangingPunct="1"/>
            <a:r>
              <a:rPr lang="en-US" altLang="en-US" dirty="0" smtClean="0">
                <a:ea typeface="ＭＳ Ｐゴシック" pitchFamily="34" charset="-128"/>
              </a:rPr>
              <a:t>Possible explanation: Familiar objects are unlikely to be dangerous.</a:t>
            </a:r>
          </a:p>
        </p:txBody>
      </p:sp>
    </p:spTree>
    <p:extLst>
      <p:ext uri="{BB962C8B-B14F-4D97-AF65-F5344CB8AC3E}">
        <p14:creationId xmlns:p14="http://schemas.microsoft.com/office/powerpoint/2010/main" val="2357553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0" y="4648200"/>
            <a:ext cx="7620000" cy="685800"/>
          </a:xfrm>
        </p:spPr>
        <p:txBody>
          <a:bodyPr/>
          <a:lstStyle/>
          <a:p>
            <a:pPr>
              <a:tabLst>
                <a:tab pos="1717675" algn="l"/>
              </a:tabLst>
            </a:pPr>
            <a:r>
              <a:rPr lang="en-US" dirty="0" smtClean="0"/>
              <a:t>Figure 5.2	Frequency of Exposure and Liking</a:t>
            </a:r>
            <a:endParaRPr lang="en-US" dirty="0"/>
          </a:p>
        </p:txBody>
      </p:sp>
      <p:pic>
        <p:nvPicPr>
          <p:cNvPr id="7" name="Picture Placeholder 6" descr="Research participants’ attitudes toward Chinese-like characters became more positive as the frequency of their exposure to these stimuli increased." title="Frequency of Exposure and Liking"/>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1679073" y="0"/>
            <a:ext cx="7346430" cy="4568952"/>
          </a:xfrm>
        </p:spPr>
      </p:pic>
    </p:spTree>
    <p:extLst>
      <p:ext uri="{BB962C8B-B14F-4D97-AF65-F5344CB8AC3E}">
        <p14:creationId xmlns:p14="http://schemas.microsoft.com/office/powerpoint/2010/main" val="161751212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SocPsych7e_PP_Template">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SocPsych7e_PP_Template</Template>
  <TotalTime>105</TotalTime>
  <Words>1123</Words>
  <Application>Microsoft Office PowerPoint</Application>
  <PresentationFormat>On-screen Show (4:3)</PresentationFormat>
  <Paragraphs>160</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SocPsych7e_PP_Template</vt:lpstr>
      <vt:lpstr>Chapter 5:  Attitudes and Persuasion</vt:lpstr>
      <vt:lpstr>Learning Objectives</vt:lpstr>
      <vt:lpstr>Attitudes</vt:lpstr>
      <vt:lpstr>Figure 5.1 Three Different Types of Attitude Antecedents</vt:lpstr>
      <vt:lpstr>Implicit vs. Explicit Attitudes</vt:lpstr>
      <vt:lpstr>Implicit Association Test</vt:lpstr>
      <vt:lpstr>Reference Groups</vt:lpstr>
      <vt:lpstr>Mere Exposure</vt:lpstr>
      <vt:lpstr>Figure 5.2 Frequency of Exposure and Liking</vt:lpstr>
      <vt:lpstr>Classical Conditioning</vt:lpstr>
      <vt:lpstr>Figure 5.3 Classical Conditioning of Attitudes Toward  Different Nationalities</vt:lpstr>
      <vt:lpstr>Operant Conditioning</vt:lpstr>
      <vt:lpstr>Attitudes and Nonverbal Behavior</vt:lpstr>
      <vt:lpstr>Cognitive Dissonance Theory</vt:lpstr>
      <vt:lpstr>Insufficient Justification</vt:lpstr>
      <vt:lpstr>Figure 5.4 Insufficient Justification Induces Dissonance  and Motivates Attitude Change</vt:lpstr>
      <vt:lpstr>Freedom of Choice and Dissonance</vt:lpstr>
      <vt:lpstr>Figure 5.5 Perceived Choice, Incentive, and  Attitude Change</vt:lpstr>
      <vt:lpstr>Justification of Effort and Dissonance</vt:lpstr>
      <vt:lpstr>Immoral Behavior and Dissonance</vt:lpstr>
      <vt:lpstr>Figure 5.6 Cognitive Dissonance and the Effects  of Initiations</vt:lpstr>
      <vt:lpstr>Postdecision Dissonance</vt:lpstr>
      <vt:lpstr>Variations in Cognitive Consistency</vt:lpstr>
      <vt:lpstr>Self-Perception Theory</vt:lpstr>
      <vt:lpstr>Figure 5.7 Self-Perception of Environmental Attitudes</vt:lpstr>
      <vt:lpstr>Theory of Planned Behavior</vt:lpstr>
      <vt:lpstr>Figure 5.8 Theory of Planned Behavior</vt:lpstr>
      <vt:lpstr>Elaboration Likelihood Model</vt:lpstr>
      <vt:lpstr>Figure 5.9 Two Routes to Persuasion</vt:lpstr>
      <vt:lpstr>Source Factors Influencing Persuasion</vt:lpstr>
      <vt:lpstr>Figure 5.10 The Sleeper Effect</vt:lpstr>
      <vt:lpstr>Message Factors in Persuasion</vt:lpstr>
      <vt:lpstr>Resistance to Persuasion</vt:lpstr>
      <vt:lpstr>Figure 5.11 One-Sided Versus Two-Sided Appeals</vt:lpstr>
      <vt:lpstr>Figure 5.12 A Model of Attempted Resistance to  Persuasion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5:  Attitudes and Persuasion</dc:title>
  <dc:creator>OrderDesk</dc:creator>
  <cp:lastModifiedBy>Shannon.C</cp:lastModifiedBy>
  <cp:revision>9</cp:revision>
  <dcterms:created xsi:type="dcterms:W3CDTF">2015-07-23T21:57:15Z</dcterms:created>
  <dcterms:modified xsi:type="dcterms:W3CDTF">2015-08-19T20:08:34Z</dcterms:modified>
</cp:coreProperties>
</file>