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258" r:id="rId3"/>
    <p:sldId id="262" r:id="rId4"/>
    <p:sldId id="259" r:id="rId5"/>
    <p:sldId id="263" r:id="rId6"/>
    <p:sldId id="264" r:id="rId7"/>
    <p:sldId id="265" r:id="rId8"/>
    <p:sldId id="266" r:id="rId9"/>
    <p:sldId id="261"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9" autoAdjust="0"/>
    <p:restoredTop sz="88109" autoAdjust="0"/>
  </p:normalViewPr>
  <p:slideViewPr>
    <p:cSldViewPr>
      <p:cViewPr varScale="1">
        <p:scale>
          <a:sx n="92" d="100"/>
          <a:sy n="92" d="100"/>
        </p:scale>
        <p:origin x="-102" y="-4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0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C6BE5C-2988-48F8-9B04-9680E88D12A4}"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3E4721-F0A0-4F43-A492-098E99A7DC60}" type="slidenum">
              <a:rPr lang="en-US" smtClean="0"/>
              <a:t>‹#›</a:t>
            </a:fld>
            <a:endParaRPr lang="en-US"/>
          </a:p>
        </p:txBody>
      </p:sp>
    </p:spTree>
    <p:extLst>
      <p:ext uri="{BB962C8B-B14F-4D97-AF65-F5344CB8AC3E}">
        <p14:creationId xmlns:p14="http://schemas.microsoft.com/office/powerpoint/2010/main" val="50024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8610B-2B58-40B1-8F5A-95C70A2D24FF}"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36256-B1FD-4668-B017-4ABAE6FDB773}" type="slidenum">
              <a:rPr lang="en-US" smtClean="0"/>
              <a:t>‹#›</a:t>
            </a:fld>
            <a:endParaRPr lang="en-US"/>
          </a:p>
        </p:txBody>
      </p:sp>
    </p:spTree>
    <p:extLst>
      <p:ext uri="{BB962C8B-B14F-4D97-AF65-F5344CB8AC3E}">
        <p14:creationId xmlns:p14="http://schemas.microsoft.com/office/powerpoint/2010/main" val="5922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36256-B1FD-4668-B017-4ABAE6FDB773}" type="slidenum">
              <a:rPr lang="en-US" smtClean="0"/>
              <a:t>1</a:t>
            </a:fld>
            <a:endParaRPr lang="en-US"/>
          </a:p>
        </p:txBody>
      </p:sp>
    </p:spTree>
    <p:extLst>
      <p:ext uri="{BB962C8B-B14F-4D97-AF65-F5344CB8AC3E}">
        <p14:creationId xmlns:p14="http://schemas.microsoft.com/office/powerpoint/2010/main" val="34654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bg>
      <p:bgRef idx="1003">
        <a:schemeClr val="bg1"/>
      </p:bgRef>
    </p:bg>
    <p:spTree>
      <p:nvGrpSpPr>
        <p:cNvPr id="1" name=""/>
        <p:cNvGrpSpPr/>
        <p:nvPr/>
      </p:nvGrpSpPr>
      <p:grpSpPr>
        <a:xfrm>
          <a:off x="0" y="0"/>
          <a:ext cx="0" cy="0"/>
          <a:chOff x="0" y="0"/>
          <a:chExt cx="0" cy="0"/>
        </a:xfrm>
      </p:grpSpPr>
      <p:sp>
        <p:nvSpPr>
          <p:cNvPr id="7" name="Rectangle 6"/>
          <p:cNvSpPr/>
          <p:nvPr/>
        </p:nvSpPr>
        <p:spPr bwMode="white">
          <a:xfrm>
            <a:off x="2689" y="6858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12551" y="7620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4800" b="1" dirty="0"/>
          </a:p>
        </p:txBody>
      </p:sp>
      <p:sp>
        <p:nvSpPr>
          <p:cNvPr id="9" name="Rectangle 8"/>
          <p:cNvSpPr/>
          <p:nvPr/>
        </p:nvSpPr>
        <p:spPr>
          <a:xfrm>
            <a:off x="1374289" y="7620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374289" y="762000"/>
            <a:ext cx="7769711" cy="990600"/>
          </a:xfrm>
        </p:spPr>
        <p:txBody>
          <a:bodyPr/>
          <a:lstStyle>
            <a:lvl1pPr marL="55563" indent="0" algn="l" defTabSz="1371600">
              <a:buNone/>
              <a:defRPr sz="4400" b="0" cap="none" baseline="0">
                <a:solidFill>
                  <a:srgbClr val="FFFFFF"/>
                </a:solidFill>
              </a:defRPr>
            </a:lvl1pPr>
          </a:lstStyle>
          <a:p>
            <a:r>
              <a:rPr kumimoji="0" lang="en-US" dirty="0" smtClean="0"/>
              <a:t>Chapter {XX}: {Title}</a:t>
            </a:r>
            <a:endParaRPr kumimoji="0" lang="en-US" dirty="0"/>
          </a:p>
        </p:txBody>
      </p:sp>
      <p:sp>
        <p:nvSpPr>
          <p:cNvPr id="15" name="Picture Placeholder 2"/>
          <p:cNvSpPr>
            <a:spLocks noGrp="1"/>
          </p:cNvSpPr>
          <p:nvPr>
            <p:ph type="pic" idx="1"/>
          </p:nvPr>
        </p:nvSpPr>
        <p:spPr>
          <a:xfrm>
            <a:off x="0" y="1752600"/>
            <a:ext cx="9144000" cy="4339814"/>
          </a:xfrm>
          <a:solidFill>
            <a:schemeClr val="accent1">
              <a:tint val="40000"/>
            </a:schemeClr>
          </a:solidFill>
          <a:ln>
            <a:noFill/>
          </a:ln>
        </p:spPr>
        <p:txBody>
          <a:bodyPr/>
          <a:lstStyle>
            <a:lvl1pPr marL="0" indent="0">
              <a:buNone/>
              <a:defRPr sz="3200"/>
            </a:lvl1pPr>
            <a:lvl5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lvl5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kumimoji="0" lang="en-US" dirty="0" smtClean="0"/>
              <a:t>Learning Objectives</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hap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baseline="0"/>
            </a:lvl1pPr>
          </a:lstStyle>
          <a:p>
            <a:r>
              <a:rPr kumimoji="0" lang="en-US" dirty="0" smtClean="0"/>
              <a:t>{Heading (Number &amp; Name)}</a:t>
            </a:r>
            <a:endParaRPr kumimoji="0" lang="en-US" dirty="0"/>
          </a:p>
        </p:txBody>
      </p:sp>
      <p:sp>
        <p:nvSpPr>
          <p:cNvPr id="8" name="Content Placeholder 7"/>
          <p:cNvSpPr>
            <a:spLocks noGrp="1"/>
          </p:cNvSpPr>
          <p:nvPr>
            <p:ph sz="quarter" idx="1"/>
          </p:nvPr>
        </p:nvSpPr>
        <p:spPr>
          <a:xfrm>
            <a:off x="612648" y="1600200"/>
            <a:ext cx="81534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ctr">
              <a:buNone/>
              <a:defRPr sz="4400" b="0" baseline="0"/>
            </a:lvl1pPr>
          </a:lstStyle>
          <a:p>
            <a:r>
              <a:rPr kumimoji="0" lang="en-US" dirty="0" smtClean="0"/>
              <a:t>Chapter Summary</a:t>
            </a:r>
            <a:endParaRPr kumimoji="0" lang="en-US" dirty="0"/>
          </a:p>
        </p:txBody>
      </p:sp>
      <p:sp>
        <p:nvSpPr>
          <p:cNvPr id="9" name="Content Placeholder 8"/>
          <p:cNvSpPr>
            <a:spLocks noGrp="1"/>
          </p:cNvSpPr>
          <p:nvPr>
            <p:ph sz="quarter" idx="1"/>
          </p:nvPr>
        </p:nvSpPr>
        <p:spPr>
          <a:xfrm>
            <a:off x="1295400" y="1676400"/>
            <a:ext cx="7467600" cy="44958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Box 3"/>
          <p:cNvSpPr txBox="1"/>
          <p:nvPr userDrawn="1"/>
        </p:nvSpPr>
        <p:spPr>
          <a:xfrm>
            <a:off x="838200" y="3200400"/>
            <a:ext cx="1828800" cy="369332"/>
          </a:xfrm>
          <a:prstGeom prst="rect">
            <a:avLst/>
          </a:prstGeom>
          <a:noFill/>
        </p:spPr>
        <p:txBody>
          <a:bodyPr wrap="square" rtlCol="0">
            <a:spAutoFit/>
          </a:bodyPr>
          <a:lstStyle/>
          <a:p>
            <a:endParaRPr lang="en-US" dirty="0"/>
          </a:p>
        </p:txBody>
      </p:sp>
      <p:sp>
        <p:nvSpPr>
          <p:cNvPr id="10" name="Rectangle 9"/>
          <p:cNvSpPr/>
          <p:nvPr userDrawn="1"/>
        </p:nvSpPr>
        <p:spPr>
          <a:xfrm>
            <a:off x="609600" y="1648522"/>
            <a:ext cx="533400" cy="452367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wordArtVert" anchor="ctr"/>
          <a:lstStyle/>
          <a:p>
            <a:pPr algn="ctr" eaLnBrk="1" latinLnBrk="0" hangingPunct="1"/>
            <a:r>
              <a:rPr kumimoji="0" lang="en-US" sz="1600" dirty="0" smtClean="0"/>
              <a:t>FINAL</a:t>
            </a:r>
            <a:r>
              <a:rPr kumimoji="0" lang="en-US" sz="1600" baseline="0" dirty="0" smtClean="0"/>
              <a:t> THOUGHTS</a:t>
            </a:r>
            <a:endParaRPr kumimoji="0" lang="en-US" sz="16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userDrawn="1"/>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545336" y="4648200"/>
            <a:ext cx="7589520" cy="728472"/>
          </a:xfrm>
        </p:spPr>
        <p:txBody>
          <a:bodyPr anchor="ctr"/>
          <a:lstStyle>
            <a:lvl1pPr algn="l">
              <a:buNone/>
              <a:defRPr sz="2800" b="0" baseline="0">
                <a:solidFill>
                  <a:srgbClr val="FFFFFF"/>
                </a:solidFill>
              </a:defRPr>
            </a:lvl1pPr>
          </a:lstStyle>
          <a:p>
            <a:r>
              <a:rPr kumimoji="0" lang="en-US" dirty="0" smtClean="0"/>
              <a:t>Image {X.X}	{Caption}</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1560576" y="0"/>
            <a:ext cx="7583424" cy="4568952"/>
          </a:xfrm>
          <a:solidFill>
            <a:schemeClr val="bg1"/>
          </a:solidFill>
          <a:ln>
            <a:noFill/>
          </a:ln>
        </p:spPr>
        <p:txBody>
          <a:bodyPr/>
          <a:lstStyle>
            <a:lvl1pPr marL="0" indent="0">
              <a:buNone/>
              <a:defRPr sz="3200"/>
            </a:lvl1pPr>
          </a:lstStyle>
          <a:p>
            <a:r>
              <a:rPr kumimoji="0" lang="en-US" smtClean="0"/>
              <a:t>Drag picture to placeholder or click icon to add</a:t>
            </a:r>
            <a:endParaRPr kumimoji="0" lang="en-US" dirty="0"/>
          </a:p>
        </p:txBody>
      </p:sp>
      <p:sp>
        <p:nvSpPr>
          <p:cNvPr id="15" name="TextBox 14"/>
          <p:cNvSpPr txBox="1"/>
          <p:nvPr userDrawn="1"/>
        </p:nvSpPr>
        <p:spPr>
          <a:xfrm>
            <a:off x="6553200" y="6100551"/>
            <a:ext cx="24384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p>
        </p:txBody>
      </p:sp>
      <p:sp>
        <p:nvSpPr>
          <p:cNvPr id="12" name="TextBox 11"/>
          <p:cNvSpPr txBox="1"/>
          <p:nvPr userDrawn="1"/>
        </p:nvSpPr>
        <p:spPr>
          <a:xfrm>
            <a:off x="1522253" y="6177495"/>
            <a:ext cx="4779264" cy="523220"/>
          </a:xfrm>
          <a:prstGeom prst="rect">
            <a:avLst/>
          </a:prstGeom>
          <a:noFill/>
        </p:spPr>
        <p:txBody>
          <a:bodyPr wrap="square" rtlCol="0" anchor="ctr">
            <a:spAutoFit/>
          </a:bodyPr>
          <a:lstStyle/>
          <a:p>
            <a:pPr algn="l"/>
            <a:r>
              <a:rPr lang="en-US" sz="1600" baseline="0" dirty="0" smtClean="0">
                <a:solidFill>
                  <a:srgbClr val="002060"/>
                </a:solidFill>
              </a:rPr>
              <a:t>Essentials of Psychology, 5th Edition</a:t>
            </a:r>
          </a:p>
          <a:p>
            <a:pPr algn="l"/>
            <a:r>
              <a:rPr lang="en-US" sz="1200" baseline="0" dirty="0" smtClean="0">
                <a:solidFill>
                  <a:srgbClr val="002060"/>
                </a:solidFill>
              </a:rPr>
              <a:t>Stephen L. </a:t>
            </a:r>
            <a:r>
              <a:rPr lang="en-US" sz="1200" baseline="0" dirty="0" err="1" smtClean="0">
                <a:solidFill>
                  <a:srgbClr val="002060"/>
                </a:solidFill>
              </a:rPr>
              <a:t>Franzoi</a:t>
            </a:r>
            <a:r>
              <a:rPr lang="en-US" sz="1200" baseline="0" dirty="0" smtClean="0">
                <a:solidFill>
                  <a:srgbClr val="002060"/>
                </a:solidFill>
              </a:rPr>
              <a:t> </a:t>
            </a:r>
            <a:r>
              <a:rPr lang="en-US" sz="1200" dirty="0" smtClean="0">
                <a:solidFill>
                  <a:srgbClr val="002060"/>
                </a:solidFill>
              </a:rPr>
              <a:t>©2014</a:t>
            </a:r>
            <a:endParaRPr lang="en-US" sz="1200"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590550" y="1600200"/>
            <a:ext cx="8175498" cy="452657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6858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sz="1100"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extBox 4"/>
          <p:cNvSpPr txBox="1"/>
          <p:nvPr/>
        </p:nvSpPr>
        <p:spPr>
          <a:xfrm>
            <a:off x="6476999" y="6092655"/>
            <a:ext cx="2497873" cy="677108"/>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endParaRPr lang="en-US" dirty="0"/>
          </a:p>
        </p:txBody>
      </p:sp>
      <p:sp>
        <p:nvSpPr>
          <p:cNvPr id="10" name="TextBox 9"/>
          <p:cNvSpPr txBox="1"/>
          <p:nvPr/>
        </p:nvSpPr>
        <p:spPr>
          <a:xfrm>
            <a:off x="533400" y="6138822"/>
            <a:ext cx="5353050" cy="584775"/>
          </a:xfrm>
          <a:prstGeom prst="rect">
            <a:avLst/>
          </a:prstGeom>
          <a:noFill/>
        </p:spPr>
        <p:txBody>
          <a:bodyPr wrap="square" rtlCol="0" anchor="ctr">
            <a:spAutoFit/>
          </a:bodyPr>
          <a:lstStyle/>
          <a:p>
            <a:pPr algn="l"/>
            <a:r>
              <a:rPr lang="en-US" baseline="0" dirty="0" smtClean="0">
                <a:solidFill>
                  <a:srgbClr val="002060"/>
                </a:solidFill>
              </a:rPr>
              <a:t>Essentials of Psychology, 5th Edition</a:t>
            </a:r>
          </a:p>
          <a:p>
            <a:pPr algn="l"/>
            <a:r>
              <a:rPr lang="en-US" sz="1400" baseline="0" dirty="0" smtClean="0">
                <a:solidFill>
                  <a:srgbClr val="002060"/>
                </a:solidFill>
              </a:rPr>
              <a:t>Stephen L. </a:t>
            </a:r>
            <a:r>
              <a:rPr lang="en-US" sz="1400" baseline="0" dirty="0" err="1" smtClean="0">
                <a:solidFill>
                  <a:srgbClr val="002060"/>
                </a:solidFill>
              </a:rPr>
              <a:t>Franzoi</a:t>
            </a:r>
            <a:r>
              <a:rPr lang="en-US" sz="1400" baseline="0" dirty="0" smtClean="0">
                <a:solidFill>
                  <a:srgbClr val="002060"/>
                </a:solidFill>
              </a:rPr>
              <a:t> </a:t>
            </a:r>
            <a:r>
              <a:rPr lang="en-US" sz="1400" dirty="0" smtClean="0">
                <a:solidFill>
                  <a:srgbClr val="002060"/>
                </a:solidFill>
              </a:rPr>
              <a:t>©2014</a:t>
            </a:r>
            <a:endParaRPr lang="en-US" sz="1400" dirty="0">
              <a:solidFill>
                <a:srgbClr val="00206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8" r:id="rId4"/>
    <p:sldLayoutId id="2147483669" r:id="rId5"/>
    <p:sldLayoutId id="2147483665" r:id="rId6"/>
  </p:sldLayoutIdLst>
  <p:timing>
    <p:tnLst>
      <p:par>
        <p:cTn id="1" dur="indefinite" restart="never" nodeType="tmRoot"/>
      </p:par>
    </p:tnLst>
  </p:timing>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Memory</a:t>
            </a:r>
            <a:endParaRPr lang="en-US" dirty="0"/>
          </a:p>
        </p:txBody>
      </p:sp>
      <p:pic>
        <p:nvPicPr>
          <p:cNvPr id="3" name="Picture Placeholder 2" title="&quot;&quot;"/>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0039" r="-80039"/>
          <a:stretch>
            <a:fillRect/>
          </a:stretch>
        </p:blipFill>
        <p:spPr/>
      </p:pic>
    </p:spTree>
    <p:extLst>
      <p:ext uri="{BB962C8B-B14F-4D97-AF65-F5344CB8AC3E}">
        <p14:creationId xmlns:p14="http://schemas.microsoft.com/office/powerpoint/2010/main" val="375113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 is a Working Memory System</a:t>
            </a:r>
            <a:endParaRPr lang="en-US" dirty="0"/>
          </a:p>
        </p:txBody>
      </p:sp>
      <p:sp>
        <p:nvSpPr>
          <p:cNvPr id="3" name="Content Placeholder 2"/>
          <p:cNvSpPr>
            <a:spLocks noGrp="1"/>
          </p:cNvSpPr>
          <p:nvPr>
            <p:ph sz="quarter" idx="1"/>
          </p:nvPr>
        </p:nvSpPr>
        <p:spPr/>
        <p:txBody>
          <a:bodyPr/>
          <a:lstStyle/>
          <a:p>
            <a:r>
              <a:rPr lang="en-US" b="1" dirty="0"/>
              <a:t>Working memory </a:t>
            </a:r>
            <a:r>
              <a:rPr lang="en-US" dirty="0"/>
              <a:t>is a term used to describe STM as an active memory system with </a:t>
            </a:r>
            <a:r>
              <a:rPr lang="en-US" dirty="0" smtClean="0"/>
              <a:t>three components</a:t>
            </a:r>
            <a:r>
              <a:rPr lang="en-US" dirty="0"/>
              <a:t>.</a:t>
            </a:r>
          </a:p>
          <a:p>
            <a:pPr lvl="1"/>
            <a:r>
              <a:rPr lang="en-US" sz="2400" dirty="0"/>
              <a:t>Phonological loop</a:t>
            </a:r>
          </a:p>
          <a:p>
            <a:pPr lvl="1"/>
            <a:r>
              <a:rPr lang="en-US" sz="2400" dirty="0" err="1"/>
              <a:t>Visuospatial</a:t>
            </a:r>
            <a:r>
              <a:rPr lang="en-US" sz="2400" dirty="0"/>
              <a:t> sketchpad</a:t>
            </a:r>
          </a:p>
          <a:p>
            <a:pPr lvl="1"/>
            <a:r>
              <a:rPr lang="en-US" sz="2400" dirty="0"/>
              <a:t>Central </a:t>
            </a:r>
            <a:r>
              <a:rPr lang="en-US" sz="2400" dirty="0" smtClean="0"/>
              <a:t>executive</a:t>
            </a:r>
            <a:endParaRPr lang="en-US" sz="2400" dirty="0"/>
          </a:p>
        </p:txBody>
      </p:sp>
    </p:spTree>
    <p:extLst>
      <p:ext uri="{BB962C8B-B14F-4D97-AF65-F5344CB8AC3E}">
        <p14:creationId xmlns:p14="http://schemas.microsoft.com/office/powerpoint/2010/main" val="27875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7-3: Short-Term Memory as Working Memory</a:t>
            </a:r>
            <a:endParaRPr lang="en-US" dirty="0"/>
          </a:p>
        </p:txBody>
      </p:sp>
      <p:pic>
        <p:nvPicPr>
          <p:cNvPr id="4" name="Picture Placeholder 3" descr="Working memory is an updated conceptualization of short-term memory. This short-term memory system is active rather than passive and contains a central executive processor and two subsystems for temporarily storing auditory input (phonological loop) and visual-spatial input (visuospatial sketchpad)." title="Short-Term Memory as Working Memory"/>
          <p:cNvPicPr>
            <a:picLocks noGrp="1" noChangeAspect="1"/>
          </p:cNvPicPr>
          <p:nvPr>
            <p:ph type="pic" idx="1"/>
          </p:nvPr>
        </p:nvPicPr>
        <p:blipFill>
          <a:blip r:embed="rId2">
            <a:extLst>
              <a:ext uri="{28A0092B-C50C-407E-A947-70E740481C1C}">
                <a14:useLocalDpi xmlns:a14="http://schemas.microsoft.com/office/drawing/2010/main" val="0"/>
              </a:ext>
            </a:extLst>
          </a:blip>
          <a:srcRect l="-3813" r="-3813"/>
          <a:stretch>
            <a:fillRect/>
          </a:stretch>
        </p:blipFill>
        <p:spPr/>
      </p:pic>
    </p:spTree>
    <p:extLst>
      <p:ext uri="{BB962C8B-B14F-4D97-AF65-F5344CB8AC3E}">
        <p14:creationId xmlns:p14="http://schemas.microsoft.com/office/powerpoint/2010/main" val="382718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and Rehearsal</a:t>
            </a:r>
            <a:endParaRPr lang="en-US" dirty="0"/>
          </a:p>
        </p:txBody>
      </p:sp>
      <p:sp>
        <p:nvSpPr>
          <p:cNvPr id="3" name="Content Placeholder 2"/>
          <p:cNvSpPr>
            <a:spLocks noGrp="1"/>
          </p:cNvSpPr>
          <p:nvPr>
            <p:ph sz="quarter" idx="1"/>
          </p:nvPr>
        </p:nvSpPr>
        <p:spPr/>
        <p:txBody>
          <a:bodyPr/>
          <a:lstStyle/>
          <a:p>
            <a:r>
              <a:rPr lang="en-US" b="1" dirty="0"/>
              <a:t>Maintenance rehearsal </a:t>
            </a:r>
            <a:r>
              <a:rPr lang="en-US" dirty="0"/>
              <a:t>is the process of repetitively verbalizing or thinking about information past the </a:t>
            </a:r>
            <a:r>
              <a:rPr lang="en-US" dirty="0" smtClean="0"/>
              <a:t>18th-second </a:t>
            </a:r>
            <a:r>
              <a:rPr lang="en-US" dirty="0"/>
              <a:t>duration of STM</a:t>
            </a:r>
            <a:r>
              <a:rPr lang="en-US" dirty="0" smtClean="0"/>
              <a:t>.</a:t>
            </a:r>
            <a:endParaRPr lang="en-US" dirty="0"/>
          </a:p>
          <a:p>
            <a:r>
              <a:rPr lang="en-US" b="1" dirty="0"/>
              <a:t>Elaborative rehearsal </a:t>
            </a:r>
            <a:r>
              <a:rPr lang="en-US" dirty="0"/>
              <a:t>involves thinking about how new information relates to information already stored in LTM.</a:t>
            </a:r>
            <a:endParaRPr lang="en-US" i="1" dirty="0"/>
          </a:p>
          <a:p>
            <a:pPr marL="0" indent="0">
              <a:buNone/>
            </a:pPr>
            <a:endParaRPr lang="en-US" dirty="0"/>
          </a:p>
          <a:p>
            <a:endParaRPr lang="en-US" dirty="0"/>
          </a:p>
        </p:txBody>
      </p:sp>
    </p:spTree>
    <p:extLst>
      <p:ext uri="{BB962C8B-B14F-4D97-AF65-F5344CB8AC3E}">
        <p14:creationId xmlns:p14="http://schemas.microsoft.com/office/powerpoint/2010/main" val="32242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Shallow vs. Deep Processing</a:t>
            </a:r>
            <a:endParaRPr lang="en-US" dirty="0"/>
          </a:p>
        </p:txBody>
      </p:sp>
      <p:sp>
        <p:nvSpPr>
          <p:cNvPr id="3" name="Content Placeholder 2"/>
          <p:cNvSpPr>
            <a:spLocks noGrp="1"/>
          </p:cNvSpPr>
          <p:nvPr>
            <p:ph sz="quarter" idx="1"/>
          </p:nvPr>
        </p:nvSpPr>
        <p:spPr/>
        <p:txBody>
          <a:bodyPr/>
          <a:lstStyle/>
          <a:p>
            <a:r>
              <a:rPr lang="en-US" b="1" dirty="0"/>
              <a:t>Shallow processing </a:t>
            </a:r>
            <a:r>
              <a:rPr lang="en-US" dirty="0"/>
              <a:t>involves encoding information superficially. </a:t>
            </a:r>
          </a:p>
          <a:p>
            <a:r>
              <a:rPr lang="en-US" b="1" dirty="0"/>
              <a:t>Deep processing </a:t>
            </a:r>
            <a:r>
              <a:rPr lang="en-US" dirty="0"/>
              <a:t>involves encoding information in terms of its meaning</a:t>
            </a:r>
            <a:r>
              <a:rPr lang="en-US" dirty="0" smtClean="0"/>
              <a:t>.</a:t>
            </a:r>
            <a:endParaRPr lang="en-US" dirty="0"/>
          </a:p>
          <a:p>
            <a:r>
              <a:rPr lang="en-US" dirty="0"/>
              <a:t>Do you memorize words or try to make meaning of them</a:t>
            </a:r>
            <a:r>
              <a:rPr lang="en-US" dirty="0" smtClean="0"/>
              <a:t>?</a:t>
            </a:r>
            <a:endParaRPr lang="en-US" dirty="0"/>
          </a:p>
        </p:txBody>
      </p:sp>
    </p:spTree>
    <p:extLst>
      <p:ext uri="{BB962C8B-B14F-4D97-AF65-F5344CB8AC3E}">
        <p14:creationId xmlns:p14="http://schemas.microsoft.com/office/powerpoint/2010/main" val="3893305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Memory</a:t>
            </a:r>
            <a:endParaRPr lang="en-US" dirty="0"/>
          </a:p>
        </p:txBody>
      </p:sp>
      <p:sp>
        <p:nvSpPr>
          <p:cNvPr id="3" name="Content Placeholder 2"/>
          <p:cNvSpPr>
            <a:spLocks noGrp="1"/>
          </p:cNvSpPr>
          <p:nvPr>
            <p:ph sz="quarter" idx="1"/>
          </p:nvPr>
        </p:nvSpPr>
        <p:spPr/>
        <p:txBody>
          <a:bodyPr/>
          <a:lstStyle/>
          <a:p>
            <a:r>
              <a:rPr lang="en-US" b="1" dirty="0"/>
              <a:t>Explicit memory </a:t>
            </a:r>
            <a:r>
              <a:rPr lang="en-US" dirty="0"/>
              <a:t>is memory of previous experiences that one can consciously recollect. </a:t>
            </a:r>
          </a:p>
          <a:p>
            <a:r>
              <a:rPr lang="en-US" b="1" dirty="0"/>
              <a:t>Episodic memory </a:t>
            </a:r>
            <a:r>
              <a:rPr lang="en-US" dirty="0"/>
              <a:t>is memory for factual </a:t>
            </a:r>
            <a:r>
              <a:rPr lang="en-US" dirty="0" smtClean="0"/>
              <a:t>information, </a:t>
            </a:r>
            <a:r>
              <a:rPr lang="en-US" dirty="0"/>
              <a:t>acquired at a specific time and </a:t>
            </a:r>
            <a:r>
              <a:rPr lang="en-US" dirty="0" smtClean="0"/>
              <a:t>place (e.g., </a:t>
            </a:r>
            <a:r>
              <a:rPr lang="en-US" dirty="0"/>
              <a:t>vacation</a:t>
            </a:r>
            <a:r>
              <a:rPr lang="en-US" dirty="0" smtClean="0"/>
              <a:t>).</a:t>
            </a:r>
            <a:endParaRPr lang="en-US" dirty="0"/>
          </a:p>
          <a:p>
            <a:r>
              <a:rPr lang="en-US" b="1" dirty="0"/>
              <a:t>Semantic memory </a:t>
            </a:r>
            <a:r>
              <a:rPr lang="en-US" dirty="0"/>
              <a:t>is memory for general knowledge about the world that is not associated with a time and place when the information was </a:t>
            </a:r>
            <a:r>
              <a:rPr lang="en-US" dirty="0" smtClean="0"/>
              <a:t>learned (e.g., the </a:t>
            </a:r>
            <a:r>
              <a:rPr lang="en-US" dirty="0"/>
              <a:t>first president of the U.S.</a:t>
            </a:r>
            <a:r>
              <a:rPr lang="en-US" dirty="0" smtClean="0"/>
              <a:t>).</a:t>
            </a: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27598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Memory</a:t>
            </a:r>
            <a:endParaRPr lang="en-US" dirty="0"/>
          </a:p>
        </p:txBody>
      </p:sp>
      <p:sp>
        <p:nvSpPr>
          <p:cNvPr id="3" name="Content Placeholder 2"/>
          <p:cNvSpPr>
            <a:spLocks noGrp="1"/>
          </p:cNvSpPr>
          <p:nvPr>
            <p:ph sz="quarter" idx="1"/>
          </p:nvPr>
        </p:nvSpPr>
        <p:spPr/>
        <p:txBody>
          <a:bodyPr>
            <a:normAutofit/>
          </a:bodyPr>
          <a:lstStyle/>
          <a:p>
            <a:r>
              <a:rPr lang="en-US" b="1" dirty="0"/>
              <a:t>Implicit memory </a:t>
            </a:r>
            <a:r>
              <a:rPr lang="en-US" dirty="0"/>
              <a:t>is memory of previous experiences without conscious </a:t>
            </a:r>
            <a:r>
              <a:rPr lang="en-US" dirty="0" smtClean="0"/>
              <a:t>recollection (e.g., </a:t>
            </a:r>
            <a:r>
              <a:rPr lang="en-US" dirty="0"/>
              <a:t>feeling uneasy</a:t>
            </a:r>
            <a:r>
              <a:rPr lang="en-US" dirty="0" smtClean="0"/>
              <a:t>).</a:t>
            </a:r>
            <a:endParaRPr lang="en-US" dirty="0"/>
          </a:p>
          <a:p>
            <a:r>
              <a:rPr lang="en-US" b="1" dirty="0"/>
              <a:t>Priming</a:t>
            </a:r>
            <a:r>
              <a:rPr lang="en-US" dirty="0"/>
              <a:t> is activating implicit memories in which a recently presented bit of information primes responses</a:t>
            </a:r>
            <a:r>
              <a:rPr lang="en-US" dirty="0" smtClean="0"/>
              <a:t>.</a:t>
            </a:r>
            <a:endParaRPr lang="en-US" dirty="0"/>
          </a:p>
          <a:p>
            <a:r>
              <a:rPr lang="en-US" b="1" dirty="0"/>
              <a:t>Procedural memory </a:t>
            </a:r>
            <a:r>
              <a:rPr lang="en-US" dirty="0"/>
              <a:t>is memory of how to perform skilled motor activities </a:t>
            </a:r>
            <a:r>
              <a:rPr lang="en-US" dirty="0" smtClean="0"/>
              <a:t>that have </a:t>
            </a:r>
            <a:r>
              <a:rPr lang="en-US" dirty="0"/>
              <a:t>become well-</a:t>
            </a:r>
            <a:r>
              <a:rPr lang="en-US" dirty="0" smtClean="0"/>
              <a:t>learned (e.g., cooking).</a:t>
            </a:r>
            <a:endParaRPr lang="en-US" dirty="0"/>
          </a:p>
          <a:p>
            <a:endParaRPr lang="en-US" dirty="0"/>
          </a:p>
        </p:txBody>
      </p:sp>
    </p:spTree>
    <p:extLst>
      <p:ext uri="{BB962C8B-B14F-4D97-AF65-F5344CB8AC3E}">
        <p14:creationId xmlns:p14="http://schemas.microsoft.com/office/powerpoint/2010/main" val="331314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7-5: Types of Long-Term Memory</a:t>
            </a:r>
            <a:endParaRPr lang="en-US" dirty="0"/>
          </a:p>
        </p:txBody>
      </p:sp>
      <p:pic>
        <p:nvPicPr>
          <p:cNvPr id="4" name="Picture Placeholder 3" descr="Long-term memory consists of two basic subsystems: Explicit memory involves memories that we can consciously recollect, and implicit memory involves memories without conscious recollection. Within explicit memory, there are two types of memory information: episodic memory, containing factual information acquired at a specific time and place, and semantic memory, containing general knowledge not associated with a specific time and place. Within implicit memory, classically conditioned and procedural memories are the most common types of memory information." title="Types of Long-Term Memory"/>
          <p:cNvPicPr>
            <a:picLocks noGrp="1" noChangeAspect="1"/>
          </p:cNvPicPr>
          <p:nvPr>
            <p:ph type="pic" idx="1"/>
          </p:nvPr>
        </p:nvPicPr>
        <p:blipFill>
          <a:blip r:embed="rId2">
            <a:extLst>
              <a:ext uri="{28A0092B-C50C-407E-A947-70E740481C1C}">
                <a14:useLocalDpi xmlns:a14="http://schemas.microsoft.com/office/drawing/2010/main" val="0"/>
              </a:ext>
            </a:extLst>
          </a:blip>
          <a:srcRect l="-5721" r="-5721"/>
          <a:stretch>
            <a:fillRect/>
          </a:stretch>
        </p:blipFill>
        <p:spPr/>
      </p:pic>
    </p:spTree>
    <p:extLst>
      <p:ext uri="{BB962C8B-B14F-4D97-AF65-F5344CB8AC3E}">
        <p14:creationId xmlns:p14="http://schemas.microsoft.com/office/powerpoint/2010/main" val="380645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Network Model</a:t>
            </a:r>
            <a:endParaRPr lang="en-US" dirty="0"/>
          </a:p>
        </p:txBody>
      </p:sp>
      <p:sp>
        <p:nvSpPr>
          <p:cNvPr id="3" name="Content Placeholder 2"/>
          <p:cNvSpPr>
            <a:spLocks noGrp="1"/>
          </p:cNvSpPr>
          <p:nvPr>
            <p:ph sz="quarter" idx="1"/>
          </p:nvPr>
        </p:nvSpPr>
        <p:spPr/>
        <p:txBody>
          <a:bodyPr/>
          <a:lstStyle/>
          <a:p>
            <a:r>
              <a:rPr lang="en-US" b="1" dirty="0"/>
              <a:t>Semantic network model </a:t>
            </a:r>
            <a:r>
              <a:rPr lang="en-US" dirty="0"/>
              <a:t>describes concepts in LTM organized in a complex network of associations</a:t>
            </a:r>
            <a:r>
              <a:rPr lang="en-US" dirty="0" smtClean="0"/>
              <a:t>.</a:t>
            </a:r>
            <a:endParaRPr lang="en-US" dirty="0"/>
          </a:p>
          <a:p>
            <a:r>
              <a:rPr lang="en-US" b="1" dirty="0"/>
              <a:t>Concept </a:t>
            </a:r>
            <a:r>
              <a:rPr lang="en-US" dirty="0"/>
              <a:t>is a a cluster of objects, </a:t>
            </a:r>
            <a:r>
              <a:rPr lang="en-US" dirty="0" smtClean="0"/>
              <a:t>ideas, </a:t>
            </a:r>
            <a:r>
              <a:rPr lang="en-US" dirty="0"/>
              <a:t>or events that share common properties and are linked to to other concepts in </a:t>
            </a:r>
            <a:r>
              <a:rPr lang="en-US" dirty="0" smtClean="0"/>
              <a:t>memory (e.g., snow </a:t>
            </a:r>
            <a:r>
              <a:rPr lang="en-US" dirty="0"/>
              <a:t>and winter</a:t>
            </a:r>
            <a:r>
              <a:rPr lang="en-US" dirty="0" smtClean="0"/>
              <a:t>).</a:t>
            </a:r>
            <a:endParaRPr lang="en-US" dirty="0"/>
          </a:p>
        </p:txBody>
      </p:sp>
    </p:spTree>
    <p:extLst>
      <p:ext uri="{BB962C8B-B14F-4D97-AF65-F5344CB8AC3E}">
        <p14:creationId xmlns:p14="http://schemas.microsoft.com/office/powerpoint/2010/main" val="197700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 Distributed-Processing Model</a:t>
            </a:r>
            <a:endParaRPr lang="en-US" dirty="0"/>
          </a:p>
        </p:txBody>
      </p:sp>
      <p:sp>
        <p:nvSpPr>
          <p:cNvPr id="3" name="Content Placeholder 2"/>
          <p:cNvSpPr>
            <a:spLocks noGrp="1"/>
          </p:cNvSpPr>
          <p:nvPr>
            <p:ph sz="quarter" idx="1"/>
          </p:nvPr>
        </p:nvSpPr>
        <p:spPr/>
        <p:txBody>
          <a:bodyPr/>
          <a:lstStyle/>
          <a:p>
            <a:r>
              <a:rPr lang="en-US" b="1" dirty="0"/>
              <a:t>Parallel distributed-processing model </a:t>
            </a:r>
            <a:r>
              <a:rPr lang="en-US" dirty="0"/>
              <a:t>is a model in which a large network of interconnected neurons distributed throughout the brain simultaneously work on different memory tasks</a:t>
            </a:r>
            <a:r>
              <a:rPr lang="en-US" dirty="0" smtClean="0"/>
              <a:t>.</a:t>
            </a:r>
            <a:endParaRPr lang="en-US" dirty="0"/>
          </a:p>
          <a:p>
            <a:r>
              <a:rPr lang="en-US" b="1" dirty="0"/>
              <a:t>Processing units </a:t>
            </a:r>
            <a:r>
              <a:rPr lang="en-US" dirty="0"/>
              <a:t>are a large network of interconnected neurons</a:t>
            </a:r>
            <a:r>
              <a:rPr lang="en-US" dirty="0" smtClean="0"/>
              <a:t>.</a:t>
            </a:r>
            <a:endParaRPr lang="en-US" dirty="0"/>
          </a:p>
        </p:txBody>
      </p:sp>
    </p:spTree>
    <p:extLst>
      <p:ext uri="{BB962C8B-B14F-4D97-AF65-F5344CB8AC3E}">
        <p14:creationId xmlns:p14="http://schemas.microsoft.com/office/powerpoint/2010/main" val="204988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Retrieval </a:t>
            </a:r>
            <a:r>
              <a:rPr lang="en-US" sz="2000" dirty="0" smtClean="0"/>
              <a:t>(Slide 1 of 2)</a:t>
            </a:r>
            <a:endParaRPr lang="en-US" sz="2000" dirty="0"/>
          </a:p>
        </p:txBody>
      </p:sp>
      <p:sp>
        <p:nvSpPr>
          <p:cNvPr id="3" name="Content Placeholder 2"/>
          <p:cNvSpPr>
            <a:spLocks noGrp="1"/>
          </p:cNvSpPr>
          <p:nvPr>
            <p:ph sz="quarter" idx="1"/>
          </p:nvPr>
        </p:nvSpPr>
        <p:spPr/>
        <p:txBody>
          <a:bodyPr>
            <a:normAutofit/>
          </a:bodyPr>
          <a:lstStyle/>
          <a:p>
            <a:r>
              <a:rPr lang="en-US" b="1" dirty="0"/>
              <a:t>Recall </a:t>
            </a:r>
            <a:r>
              <a:rPr lang="en-US" dirty="0"/>
              <a:t>is a measure of explicit memory in which a person must retrieve and reproduce information from memory</a:t>
            </a:r>
            <a:r>
              <a:rPr lang="en-US" dirty="0" smtClean="0"/>
              <a:t>.</a:t>
            </a:r>
            <a:endParaRPr lang="en-US" dirty="0"/>
          </a:p>
          <a:p>
            <a:r>
              <a:rPr lang="en-US" b="1" dirty="0"/>
              <a:t>Recognition</a:t>
            </a:r>
            <a:r>
              <a:rPr lang="en-US" dirty="0"/>
              <a:t> is a measure of explicit memory in which a person need only decide whether or not something has been previously encountered</a:t>
            </a:r>
            <a:r>
              <a:rPr lang="en-US" dirty="0" smtClean="0"/>
              <a:t>.</a:t>
            </a:r>
            <a:endParaRPr lang="en-US" dirty="0"/>
          </a:p>
          <a:p>
            <a:r>
              <a:rPr lang="en-US" b="1" dirty="0"/>
              <a:t>Tip-of-the-tongue phenomenon </a:t>
            </a:r>
            <a:r>
              <a:rPr lang="en-US" dirty="0"/>
              <a:t>is the temporary inability to remember something you know with the feeling that it is beyond your conscious state</a:t>
            </a:r>
            <a:r>
              <a:rPr lang="en-US" dirty="0" smtClean="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8171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sz="quarter" idx="1"/>
          </p:nvPr>
        </p:nvSpPr>
        <p:spPr/>
        <p:txBody>
          <a:bodyPr/>
          <a:lstStyle/>
          <a:p>
            <a:r>
              <a:rPr lang="en-US" dirty="0" smtClean="0"/>
              <a:t>The Nature of Memory</a:t>
            </a:r>
          </a:p>
          <a:p>
            <a:r>
              <a:rPr lang="en-US" dirty="0" smtClean="0"/>
              <a:t>What Constitutes Long-Term Memory</a:t>
            </a:r>
          </a:p>
          <a:p>
            <a:r>
              <a:rPr lang="en-US" dirty="0" smtClean="0"/>
              <a:t>How Do We Retrieve Information from Memory?</a:t>
            </a:r>
            <a:endParaRPr lang="en-US" dirty="0"/>
          </a:p>
        </p:txBody>
      </p:sp>
      <p:sp>
        <p:nvSpPr>
          <p:cNvPr id="4" name="Content Placeholder 3"/>
          <p:cNvSpPr>
            <a:spLocks noGrp="1"/>
          </p:cNvSpPr>
          <p:nvPr>
            <p:ph sz="quarter" idx="2"/>
          </p:nvPr>
        </p:nvSpPr>
        <p:spPr/>
        <p:txBody>
          <a:bodyPr/>
          <a:lstStyle/>
          <a:p>
            <a:r>
              <a:rPr lang="en-US" dirty="0" smtClean="0"/>
              <a:t>How Does Forgetting Occur?</a:t>
            </a:r>
          </a:p>
          <a:p>
            <a:r>
              <a:rPr lang="en-US" dirty="0" smtClean="0"/>
              <a:t>What Is the Biological Basis for Memories?</a:t>
            </a:r>
            <a:endParaRPr lang="en-US" dirty="0"/>
          </a:p>
        </p:txBody>
      </p:sp>
    </p:spTree>
    <p:extLst>
      <p:ext uri="{BB962C8B-B14F-4D97-AF65-F5344CB8AC3E}">
        <p14:creationId xmlns:p14="http://schemas.microsoft.com/office/powerpoint/2010/main" val="240926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Retrieval </a:t>
            </a:r>
            <a:r>
              <a:rPr lang="en-US" sz="2000" dirty="0"/>
              <a:t>(Slide </a:t>
            </a:r>
            <a:r>
              <a:rPr lang="en-US" sz="2000" dirty="0" smtClean="0"/>
              <a:t>2 </a:t>
            </a:r>
            <a:r>
              <a:rPr lang="en-US" sz="2000" dirty="0"/>
              <a:t>of 2)</a:t>
            </a:r>
            <a:endParaRPr lang="en-US" dirty="0"/>
          </a:p>
        </p:txBody>
      </p:sp>
      <p:sp>
        <p:nvSpPr>
          <p:cNvPr id="3" name="Content Placeholder 2"/>
          <p:cNvSpPr>
            <a:spLocks noGrp="1"/>
          </p:cNvSpPr>
          <p:nvPr>
            <p:ph sz="quarter" idx="1"/>
          </p:nvPr>
        </p:nvSpPr>
        <p:spPr/>
        <p:txBody>
          <a:bodyPr>
            <a:normAutofit lnSpcReduction="10000"/>
          </a:bodyPr>
          <a:lstStyle/>
          <a:p>
            <a:r>
              <a:rPr lang="en-US" b="1" dirty="0"/>
              <a:t>Retrieval cue </a:t>
            </a:r>
            <a:r>
              <a:rPr lang="en-US" dirty="0"/>
              <a:t>is a stimulus that allows us to more easily recall information from LTM</a:t>
            </a:r>
            <a:r>
              <a:rPr lang="en-US" dirty="0" smtClean="0"/>
              <a:t>.</a:t>
            </a:r>
            <a:endParaRPr lang="en-US" dirty="0"/>
          </a:p>
          <a:p>
            <a:r>
              <a:rPr lang="en-US" b="1" dirty="0"/>
              <a:t>State- dependent memory </a:t>
            </a:r>
            <a:r>
              <a:rPr lang="en-US" dirty="0"/>
              <a:t>is the tendency for retrieval from memory to be better when our state of mind during retrieval matches our state during encoding</a:t>
            </a:r>
            <a:r>
              <a:rPr lang="en-US" dirty="0" smtClean="0"/>
              <a:t>.</a:t>
            </a:r>
            <a:endParaRPr lang="en-US" dirty="0"/>
          </a:p>
          <a:p>
            <a:r>
              <a:rPr lang="en-US" b="1" dirty="0"/>
              <a:t>Encoding specificity principle </a:t>
            </a:r>
            <a:r>
              <a:rPr lang="en-US" dirty="0"/>
              <a:t>states that retrieving information from LTM occurs most often when the conditions at retrieval match original learning conditions.</a:t>
            </a:r>
          </a:p>
        </p:txBody>
      </p:sp>
    </p:spTree>
    <p:extLst>
      <p:ext uri="{BB962C8B-B14F-4D97-AF65-F5344CB8AC3E}">
        <p14:creationId xmlns:p14="http://schemas.microsoft.com/office/powerpoint/2010/main" val="26138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Flashbulb Memories</a:t>
            </a:r>
            <a:endParaRPr lang="en-US" dirty="0"/>
          </a:p>
        </p:txBody>
      </p:sp>
      <p:sp>
        <p:nvSpPr>
          <p:cNvPr id="3" name="Content Placeholder 2"/>
          <p:cNvSpPr>
            <a:spLocks noGrp="1"/>
          </p:cNvSpPr>
          <p:nvPr>
            <p:ph sz="quarter" idx="1"/>
          </p:nvPr>
        </p:nvSpPr>
        <p:spPr/>
        <p:txBody>
          <a:bodyPr/>
          <a:lstStyle/>
          <a:p>
            <a:r>
              <a:rPr lang="en-US" b="1" dirty="0"/>
              <a:t>Flashbulb memories</a:t>
            </a:r>
            <a:r>
              <a:rPr lang="en-US" dirty="0"/>
              <a:t> are detailed and vivid memories of surprising and emotion-provoking events</a:t>
            </a:r>
            <a:r>
              <a:rPr lang="en-US" dirty="0" smtClean="0"/>
              <a:t>.</a:t>
            </a:r>
            <a:endParaRPr lang="en-US" b="1" dirty="0"/>
          </a:p>
          <a:p>
            <a:r>
              <a:rPr lang="en-US" dirty="0"/>
              <a:t>Can you think of an example of a flashbulb memory</a:t>
            </a:r>
            <a:r>
              <a:rPr lang="en-US" dirty="0" smtClean="0"/>
              <a:t>?</a:t>
            </a:r>
            <a:endParaRPr lang="en-US" dirty="0"/>
          </a:p>
        </p:txBody>
      </p:sp>
    </p:spTree>
    <p:extLst>
      <p:ext uri="{BB962C8B-B14F-4D97-AF65-F5344CB8AC3E}">
        <p14:creationId xmlns:p14="http://schemas.microsoft.com/office/powerpoint/2010/main" val="23011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Forgetting due to Interference</a:t>
            </a:r>
            <a:endParaRPr lang="en-US" dirty="0"/>
          </a:p>
        </p:txBody>
      </p:sp>
      <p:sp>
        <p:nvSpPr>
          <p:cNvPr id="3" name="Content Placeholder 2"/>
          <p:cNvSpPr>
            <a:spLocks noGrp="1"/>
          </p:cNvSpPr>
          <p:nvPr>
            <p:ph sz="quarter" idx="1"/>
          </p:nvPr>
        </p:nvSpPr>
        <p:spPr/>
        <p:txBody>
          <a:bodyPr/>
          <a:lstStyle/>
          <a:p>
            <a:r>
              <a:rPr lang="en-US" b="1" dirty="0"/>
              <a:t>Decay </a:t>
            </a:r>
            <a:r>
              <a:rPr lang="en-US" dirty="0"/>
              <a:t>is forgetting due to the passage of time</a:t>
            </a:r>
            <a:r>
              <a:rPr lang="en-US" dirty="0" smtClean="0"/>
              <a:t>.</a:t>
            </a:r>
            <a:endParaRPr lang="en-US" dirty="0"/>
          </a:p>
          <a:p>
            <a:r>
              <a:rPr lang="en-US" b="1" dirty="0"/>
              <a:t>Retroactive interference </a:t>
            </a:r>
            <a:r>
              <a:rPr lang="en-US" dirty="0"/>
              <a:t>is forgetting due to interference from newly learned information</a:t>
            </a:r>
            <a:r>
              <a:rPr lang="en-US" dirty="0" smtClean="0"/>
              <a:t>.</a:t>
            </a:r>
            <a:endParaRPr lang="en-US" dirty="0"/>
          </a:p>
          <a:p>
            <a:r>
              <a:rPr lang="en-US" b="1" dirty="0"/>
              <a:t>Proactive interference </a:t>
            </a:r>
            <a:r>
              <a:rPr lang="en-US" dirty="0"/>
              <a:t>is forgetting due to interference from previously learned information</a:t>
            </a:r>
            <a:r>
              <a:rPr lang="en-US" dirty="0" smtClean="0"/>
              <a:t>.</a:t>
            </a:r>
            <a:endParaRPr lang="en-US" dirty="0"/>
          </a:p>
        </p:txBody>
      </p:sp>
    </p:spTree>
    <p:extLst>
      <p:ext uri="{BB962C8B-B14F-4D97-AF65-F5344CB8AC3E}">
        <p14:creationId xmlns:p14="http://schemas.microsoft.com/office/powerpoint/2010/main" val="309245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7-8: </a:t>
            </a:r>
            <a:r>
              <a:rPr lang="en-US" dirty="0" err="1" smtClean="0"/>
              <a:t>Ebbinghaus’s</a:t>
            </a:r>
            <a:r>
              <a:rPr lang="en-US" dirty="0" smtClean="0"/>
              <a:t> Forgetting Curve</a:t>
            </a:r>
            <a:endParaRPr lang="en-US" dirty="0"/>
          </a:p>
        </p:txBody>
      </p:sp>
      <p:pic>
        <p:nvPicPr>
          <p:cNvPr id="4" name="Picture Placeholder 3" descr="Ebbinghaus discovered that more than 60%  of forgetting occurs during the first nine hours after learning, and then forgetting levels off. Is the “relearning” of this information generally difficult or easy, relative to information that was not previously learned? " title="Ebbinghaus's Forgetting Curve"/>
          <p:cNvPicPr>
            <a:picLocks noGrp="1" noChangeAspect="1"/>
          </p:cNvPicPr>
          <p:nvPr>
            <p:ph type="pic" idx="1"/>
          </p:nvPr>
        </p:nvPicPr>
        <p:blipFill>
          <a:blip r:embed="rId2">
            <a:extLst>
              <a:ext uri="{28A0092B-C50C-407E-A947-70E740481C1C}">
                <a14:useLocalDpi xmlns:a14="http://schemas.microsoft.com/office/drawing/2010/main" val="0"/>
              </a:ext>
            </a:extLst>
          </a:blip>
          <a:srcRect l="-21181" r="-21181"/>
          <a:stretch>
            <a:fillRect/>
          </a:stretch>
        </p:blipFill>
        <p:spPr/>
      </p:pic>
    </p:spTree>
    <p:extLst>
      <p:ext uri="{BB962C8B-B14F-4D97-AF65-F5344CB8AC3E}">
        <p14:creationId xmlns:p14="http://schemas.microsoft.com/office/powerpoint/2010/main" val="107187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7-9: Interference in Memory</a:t>
            </a:r>
            <a:endParaRPr lang="en-US" dirty="0"/>
          </a:p>
        </p:txBody>
      </p:sp>
      <p:pic>
        <p:nvPicPr>
          <p:cNvPr id="4" name="Picture Placeholder 3" descr="After learning your new college dorm phone number, you may have trouble remembering your parents’ number at home (retroactive interference). However, your memory of your parents’ phone number may also interfere with remembering your new dorm number (proactive interference). For both types of interference, the degree of similarity between the old and new information significantly determines how much interference occurs. More similar information causes greater interference than less similar information. Can you think of other examples of retroactive and proactive interference in your life?" title="Interference in Memory"/>
          <p:cNvPicPr>
            <a:picLocks noGrp="1" noChangeAspect="1"/>
          </p:cNvPicPr>
          <p:nvPr>
            <p:ph type="pic" idx="1"/>
          </p:nvPr>
        </p:nvPicPr>
        <p:blipFill>
          <a:blip r:embed="rId2">
            <a:extLst>
              <a:ext uri="{28A0092B-C50C-407E-A947-70E740481C1C}">
                <a14:useLocalDpi xmlns:a14="http://schemas.microsoft.com/office/drawing/2010/main" val="0"/>
              </a:ext>
            </a:extLst>
          </a:blip>
          <a:srcRect t="-51789" b="-51789"/>
          <a:stretch>
            <a:fillRect/>
          </a:stretch>
        </p:blipFill>
        <p:spPr/>
      </p:pic>
    </p:spTree>
    <p:extLst>
      <p:ext uri="{BB962C8B-B14F-4D97-AF65-F5344CB8AC3E}">
        <p14:creationId xmlns:p14="http://schemas.microsoft.com/office/powerpoint/2010/main" val="159238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Amnesia</a:t>
            </a:r>
            <a:endParaRPr lang="en-US" dirty="0"/>
          </a:p>
        </p:txBody>
      </p:sp>
      <p:sp>
        <p:nvSpPr>
          <p:cNvPr id="3" name="Content Placeholder 2"/>
          <p:cNvSpPr>
            <a:spLocks noGrp="1"/>
          </p:cNvSpPr>
          <p:nvPr>
            <p:ph sz="quarter" idx="1"/>
          </p:nvPr>
        </p:nvSpPr>
        <p:spPr/>
        <p:txBody>
          <a:bodyPr>
            <a:normAutofit/>
          </a:bodyPr>
          <a:lstStyle/>
          <a:p>
            <a:r>
              <a:rPr lang="en-US" b="1" dirty="0"/>
              <a:t>Anterograde amnesia </a:t>
            </a:r>
            <a:r>
              <a:rPr lang="en-US" dirty="0"/>
              <a:t>is the inability to form long-term memories due to physical injury to the brain</a:t>
            </a:r>
            <a:r>
              <a:rPr lang="en-US" dirty="0" smtClean="0"/>
              <a:t>.</a:t>
            </a:r>
            <a:endParaRPr lang="en-US" dirty="0"/>
          </a:p>
          <a:p>
            <a:pPr lvl="1"/>
            <a:r>
              <a:rPr lang="en-US" dirty="0"/>
              <a:t>Hippocampus is critical for </a:t>
            </a:r>
            <a:r>
              <a:rPr lang="en-US"/>
              <a:t>LTM </a:t>
            </a:r>
            <a:r>
              <a:rPr lang="en-US" smtClean="0"/>
              <a:t>formation</a:t>
            </a:r>
            <a:endParaRPr lang="en-US" dirty="0"/>
          </a:p>
          <a:p>
            <a:r>
              <a:rPr lang="en-US" b="1" dirty="0"/>
              <a:t>Retrograde amnesia </a:t>
            </a:r>
            <a:r>
              <a:rPr lang="en-US" dirty="0"/>
              <a:t>is the loss of information previously stored in LTM due to physical injury to the brain.</a:t>
            </a:r>
          </a:p>
          <a:p>
            <a:r>
              <a:rPr lang="en-US" b="1" dirty="0"/>
              <a:t>Infantile amnesia </a:t>
            </a:r>
            <a:r>
              <a:rPr lang="en-US" dirty="0"/>
              <a:t>the inability to remember events that occurred before 3 years of age. </a:t>
            </a:r>
          </a:p>
          <a:p>
            <a:endParaRPr lang="en-US" dirty="0"/>
          </a:p>
        </p:txBody>
      </p:sp>
    </p:spTree>
    <p:extLst>
      <p:ext uri="{BB962C8B-B14F-4D97-AF65-F5344CB8AC3E}">
        <p14:creationId xmlns:p14="http://schemas.microsoft.com/office/powerpoint/2010/main" val="136337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lstStyle/>
          <a:p>
            <a:r>
              <a:rPr lang="en-US" dirty="0"/>
              <a:t>Understand the different models of memory.</a:t>
            </a:r>
          </a:p>
          <a:p>
            <a:r>
              <a:rPr lang="en-US" dirty="0"/>
              <a:t>Understand how long-term memory is organized</a:t>
            </a:r>
            <a:r>
              <a:rPr lang="en-US" dirty="0" smtClean="0"/>
              <a:t>.</a:t>
            </a:r>
            <a:endParaRPr lang="en-US" dirty="0"/>
          </a:p>
        </p:txBody>
      </p:sp>
      <p:sp>
        <p:nvSpPr>
          <p:cNvPr id="4" name="Content Placeholder 3"/>
          <p:cNvSpPr>
            <a:spLocks noGrp="1"/>
          </p:cNvSpPr>
          <p:nvPr>
            <p:ph sz="quarter" idx="2"/>
          </p:nvPr>
        </p:nvSpPr>
        <p:spPr/>
        <p:txBody>
          <a:bodyPr/>
          <a:lstStyle/>
          <a:p>
            <a:r>
              <a:rPr lang="en-US" dirty="0"/>
              <a:t>Understand some of the causes of  memory retrieval </a:t>
            </a:r>
            <a:r>
              <a:rPr lang="en-US" dirty="0" smtClean="0"/>
              <a:t>can cause </a:t>
            </a:r>
            <a:r>
              <a:rPr lang="en-US" dirty="0"/>
              <a:t>difficulties.</a:t>
            </a:r>
          </a:p>
          <a:p>
            <a:r>
              <a:rPr lang="en-US" dirty="0"/>
              <a:t>Understand how and why forgetting can </a:t>
            </a:r>
            <a:r>
              <a:rPr lang="en-US" dirty="0" smtClean="0"/>
              <a:t>occur.</a:t>
            </a:r>
            <a:endParaRPr lang="en-US" dirty="0"/>
          </a:p>
        </p:txBody>
      </p:sp>
    </p:spTree>
    <p:extLst>
      <p:ext uri="{BB962C8B-B14F-4D97-AF65-F5344CB8AC3E}">
        <p14:creationId xmlns:p14="http://schemas.microsoft.com/office/powerpoint/2010/main" val="242797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Memory</a:t>
            </a:r>
            <a:endParaRPr lang="en-US" dirty="0"/>
          </a:p>
        </p:txBody>
      </p:sp>
      <p:sp>
        <p:nvSpPr>
          <p:cNvPr id="4" name="Content Placeholder 3"/>
          <p:cNvSpPr>
            <a:spLocks noGrp="1"/>
          </p:cNvSpPr>
          <p:nvPr>
            <p:ph sz="quarter" idx="1"/>
          </p:nvPr>
        </p:nvSpPr>
        <p:spPr/>
        <p:txBody>
          <a:bodyPr/>
          <a:lstStyle/>
          <a:p>
            <a:r>
              <a:rPr lang="en-US" b="1" dirty="0"/>
              <a:t>Memory</a:t>
            </a:r>
            <a:r>
              <a:rPr lang="en-US" dirty="0"/>
              <a:t> is the mental process by which information is encoded and stored in the brain and later retrieved</a:t>
            </a:r>
            <a:r>
              <a:rPr lang="en-US" dirty="0" smtClean="0"/>
              <a:t>.</a:t>
            </a:r>
            <a:endParaRPr lang="en-US" dirty="0"/>
          </a:p>
          <a:p>
            <a:r>
              <a:rPr lang="en-US" dirty="0"/>
              <a:t>How much do you think human memory can hold</a:t>
            </a:r>
            <a:r>
              <a:rPr lang="en-US" dirty="0" smtClean="0"/>
              <a:t>?</a:t>
            </a:r>
            <a:endParaRPr lang="en-US" dirty="0"/>
          </a:p>
        </p:txBody>
      </p:sp>
    </p:spTree>
    <p:extLst>
      <p:ext uri="{BB962C8B-B14F-4D97-AF65-F5344CB8AC3E}">
        <p14:creationId xmlns:p14="http://schemas.microsoft.com/office/powerpoint/2010/main" val="972772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rmAutofit fontScale="90000"/>
          </a:bodyPr>
          <a:lstStyle/>
          <a:p>
            <a:r>
              <a:rPr lang="en-US" dirty="0" smtClean="0"/>
              <a:t>Information-Processing Model of Memory</a:t>
            </a:r>
            <a:endParaRPr lang="en-US" dirty="0"/>
          </a:p>
        </p:txBody>
      </p:sp>
      <p:sp>
        <p:nvSpPr>
          <p:cNvPr id="4" name="Content Placeholder 3"/>
          <p:cNvSpPr>
            <a:spLocks noGrp="1"/>
          </p:cNvSpPr>
          <p:nvPr>
            <p:ph sz="quarter" idx="1"/>
          </p:nvPr>
        </p:nvSpPr>
        <p:spPr/>
        <p:txBody>
          <a:bodyPr/>
          <a:lstStyle/>
          <a:p>
            <a:r>
              <a:rPr lang="en-US" b="1" dirty="0" smtClean="0"/>
              <a:t>Information-processing </a:t>
            </a:r>
            <a:r>
              <a:rPr lang="en-US" b="1" dirty="0"/>
              <a:t>model </a:t>
            </a:r>
            <a:r>
              <a:rPr lang="en-US" dirty="0"/>
              <a:t>suggests that information goes through three basic processes</a:t>
            </a:r>
            <a:r>
              <a:rPr lang="en-US" dirty="0" smtClean="0"/>
              <a:t>:</a:t>
            </a:r>
            <a:endParaRPr lang="en-US" dirty="0"/>
          </a:p>
          <a:p>
            <a:pPr lvl="1"/>
            <a:r>
              <a:rPr lang="en-US" sz="2400" b="1" dirty="0" smtClean="0"/>
              <a:t>Encoding:</a:t>
            </a:r>
            <a:r>
              <a:rPr lang="en-US" sz="2400" dirty="0" smtClean="0"/>
              <a:t> </a:t>
            </a:r>
            <a:r>
              <a:rPr lang="en-US" sz="2400" dirty="0"/>
              <a:t>the first memory process where information is organized and transformed</a:t>
            </a:r>
          </a:p>
          <a:p>
            <a:pPr lvl="1"/>
            <a:r>
              <a:rPr lang="en-US" sz="2400" b="1" dirty="0" smtClean="0"/>
              <a:t>Storage</a:t>
            </a:r>
            <a:r>
              <a:rPr lang="en-US" sz="2400" dirty="0" smtClean="0"/>
              <a:t>: </a:t>
            </a:r>
            <a:r>
              <a:rPr lang="en-US" sz="2400" dirty="0"/>
              <a:t>the second memory process where information is maintained</a:t>
            </a:r>
          </a:p>
          <a:p>
            <a:pPr lvl="1"/>
            <a:r>
              <a:rPr lang="en-US" sz="2400" b="1" dirty="0" smtClean="0"/>
              <a:t>Retrieval:</a:t>
            </a:r>
            <a:r>
              <a:rPr lang="en-US" sz="2400" dirty="0" smtClean="0"/>
              <a:t> </a:t>
            </a:r>
            <a:r>
              <a:rPr lang="en-US" sz="2400" dirty="0"/>
              <a:t>the third memory process where information is recovered so it can be </a:t>
            </a:r>
            <a:r>
              <a:rPr lang="en-US" sz="2400" dirty="0" smtClean="0"/>
              <a:t>used</a:t>
            </a:r>
            <a:endParaRPr lang="en-US" sz="2400" dirty="0"/>
          </a:p>
        </p:txBody>
      </p:sp>
    </p:spTree>
    <p:extLst>
      <p:ext uri="{BB962C8B-B14F-4D97-AF65-F5344CB8AC3E}">
        <p14:creationId xmlns:p14="http://schemas.microsoft.com/office/powerpoint/2010/main" val="4047897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Ebbinghaus</a:t>
            </a:r>
            <a:r>
              <a:rPr lang="en-US" dirty="0" smtClean="0"/>
              <a:t> and Memory</a:t>
            </a:r>
            <a:endParaRPr lang="en-US" dirty="0"/>
          </a:p>
        </p:txBody>
      </p:sp>
      <p:sp>
        <p:nvSpPr>
          <p:cNvPr id="4" name="Content Placeholder 3"/>
          <p:cNvSpPr>
            <a:spLocks noGrp="1"/>
          </p:cNvSpPr>
          <p:nvPr>
            <p:ph sz="quarter" idx="1"/>
          </p:nvPr>
        </p:nvSpPr>
        <p:spPr/>
        <p:txBody>
          <a:bodyPr/>
          <a:lstStyle/>
          <a:p>
            <a:r>
              <a:rPr lang="en-US" b="1" dirty="0"/>
              <a:t>Hermann </a:t>
            </a:r>
            <a:r>
              <a:rPr lang="en-US" b="1" dirty="0" err="1"/>
              <a:t>Ebbinghaus</a:t>
            </a:r>
            <a:r>
              <a:rPr lang="en-US" b="1" dirty="0"/>
              <a:t> (1850-1909) </a:t>
            </a:r>
            <a:r>
              <a:rPr lang="en-US" dirty="0"/>
              <a:t>studied memory and used himself as his own subject</a:t>
            </a:r>
            <a:r>
              <a:rPr lang="en-US" dirty="0" smtClean="0"/>
              <a:t>.</a:t>
            </a:r>
            <a:endParaRPr lang="en-US" dirty="0"/>
          </a:p>
          <a:p>
            <a:r>
              <a:rPr lang="en-US" b="1" dirty="0"/>
              <a:t>The memory curve has two effects</a:t>
            </a:r>
            <a:r>
              <a:rPr lang="en-US" b="1" dirty="0" smtClean="0"/>
              <a:t>:</a:t>
            </a:r>
            <a:endParaRPr lang="en-US" dirty="0"/>
          </a:p>
          <a:p>
            <a:pPr lvl="1">
              <a:buFont typeface="Courier New"/>
              <a:buChar char="o"/>
            </a:pPr>
            <a:r>
              <a:rPr lang="en-US" sz="2400" b="1" dirty="0"/>
              <a:t>Primacy </a:t>
            </a:r>
            <a:r>
              <a:rPr lang="en-US" sz="2400" b="1" dirty="0" smtClean="0"/>
              <a:t>effect:</a:t>
            </a:r>
            <a:r>
              <a:rPr lang="en-US" sz="2400" dirty="0" smtClean="0"/>
              <a:t> </a:t>
            </a:r>
            <a:r>
              <a:rPr lang="en-US" sz="2400" dirty="0"/>
              <a:t>increased memory for items near the beginning of a list</a:t>
            </a:r>
          </a:p>
          <a:p>
            <a:pPr lvl="1">
              <a:buFont typeface="Courier New"/>
              <a:buChar char="o"/>
            </a:pPr>
            <a:r>
              <a:rPr lang="en-US" sz="2400" b="1" dirty="0" err="1"/>
              <a:t>Recency</a:t>
            </a:r>
            <a:r>
              <a:rPr lang="en-US" sz="2400" b="1" dirty="0"/>
              <a:t> </a:t>
            </a:r>
            <a:r>
              <a:rPr lang="en-US" sz="2400" b="1" dirty="0" smtClean="0"/>
              <a:t>effect:</a:t>
            </a:r>
            <a:r>
              <a:rPr lang="en-US" sz="2400" dirty="0" smtClean="0"/>
              <a:t> </a:t>
            </a:r>
            <a:r>
              <a:rPr lang="en-US" sz="2400" dirty="0"/>
              <a:t>increased memory for items near the end of a list</a:t>
            </a:r>
          </a:p>
          <a:p>
            <a:endParaRPr lang="en-US" dirty="0"/>
          </a:p>
        </p:txBody>
      </p:sp>
    </p:spTree>
    <p:extLst>
      <p:ext uri="{BB962C8B-B14F-4D97-AF65-F5344CB8AC3E}">
        <p14:creationId xmlns:p14="http://schemas.microsoft.com/office/powerpoint/2010/main" val="2711476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7-1: The Memory Curve</a:t>
            </a:r>
            <a:endParaRPr lang="en-US" dirty="0"/>
          </a:p>
        </p:txBody>
      </p:sp>
      <p:pic>
        <p:nvPicPr>
          <p:cNvPr id="4" name="Picture Placeholder 3" descr="Hermann Ebbinghaus (1913) found that memory is better for the first few and last few items in a string of nonsense syllables. These two memory effects were respectively called the primacy effect and the recency effect. In the 1950s, memory researchers argued that the primacy effect suggested the existence of a long-term memory system, while the recency effect suggested that there is a short-term memory system. What was the reasoning behind these assertions?" title="The Memory Curve"/>
          <p:cNvPicPr>
            <a:picLocks noGrp="1" noChangeAspect="1"/>
          </p:cNvPicPr>
          <p:nvPr>
            <p:ph type="pic" idx="1"/>
          </p:nvPr>
        </p:nvPicPr>
        <p:blipFill>
          <a:blip r:embed="rId2">
            <a:extLst>
              <a:ext uri="{28A0092B-C50C-407E-A947-70E740481C1C}">
                <a14:useLocalDpi xmlns:a14="http://schemas.microsoft.com/office/drawing/2010/main" val="0"/>
              </a:ext>
            </a:extLst>
          </a:blip>
          <a:srcRect l="-13589" r="-13589"/>
          <a:stretch>
            <a:fillRect/>
          </a:stretch>
        </p:blipFill>
        <p:spPr/>
      </p:pic>
    </p:spTree>
    <p:extLst>
      <p:ext uri="{BB962C8B-B14F-4D97-AF65-F5344CB8AC3E}">
        <p14:creationId xmlns:p14="http://schemas.microsoft.com/office/powerpoint/2010/main" val="113495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LTM and STM</a:t>
            </a:r>
            <a:endParaRPr lang="en-US" dirty="0"/>
          </a:p>
        </p:txBody>
      </p:sp>
      <p:sp>
        <p:nvSpPr>
          <p:cNvPr id="3" name="Content Placeholder 2"/>
          <p:cNvSpPr>
            <a:spLocks noGrp="1"/>
          </p:cNvSpPr>
          <p:nvPr>
            <p:ph sz="quarter" idx="1"/>
          </p:nvPr>
        </p:nvSpPr>
        <p:spPr/>
        <p:txBody>
          <a:bodyPr/>
          <a:lstStyle/>
          <a:p>
            <a:r>
              <a:rPr lang="en-US" b="1" dirty="0"/>
              <a:t>Long-term </a:t>
            </a:r>
            <a:r>
              <a:rPr lang="en-US" b="1" dirty="0" smtClean="0"/>
              <a:t>memory:</a:t>
            </a:r>
            <a:r>
              <a:rPr lang="en-US" dirty="0" smtClean="0"/>
              <a:t> </a:t>
            </a:r>
            <a:r>
              <a:rPr lang="en-US" dirty="0"/>
              <a:t>a durable memory system that has immense </a:t>
            </a:r>
            <a:r>
              <a:rPr lang="en-US" dirty="0" smtClean="0"/>
              <a:t>capacity</a:t>
            </a:r>
            <a:endParaRPr lang="en-US" dirty="0"/>
          </a:p>
          <a:p>
            <a:r>
              <a:rPr lang="en-US" b="1" dirty="0"/>
              <a:t>Short-term </a:t>
            </a:r>
            <a:r>
              <a:rPr lang="en-US" b="1" dirty="0" smtClean="0"/>
              <a:t>memory:</a:t>
            </a:r>
            <a:r>
              <a:rPr lang="en-US" dirty="0" smtClean="0"/>
              <a:t> </a:t>
            </a:r>
            <a:r>
              <a:rPr lang="en-US" dirty="0"/>
              <a:t>a limited-capacity memory system through which we actively “work</a:t>
            </a:r>
            <a:r>
              <a:rPr lang="en-US" dirty="0" smtClean="0"/>
              <a:t>”</a:t>
            </a:r>
            <a:endParaRPr lang="en-US" dirty="0"/>
          </a:p>
          <a:p>
            <a:r>
              <a:rPr lang="en-US" b="1" dirty="0"/>
              <a:t>Sensory </a:t>
            </a:r>
            <a:r>
              <a:rPr lang="en-US" b="1" dirty="0" smtClean="0"/>
              <a:t>memory:</a:t>
            </a:r>
            <a:r>
              <a:rPr lang="en-US" dirty="0" smtClean="0"/>
              <a:t> </a:t>
            </a:r>
            <a:r>
              <a:rPr lang="en-US" dirty="0"/>
              <a:t>a memory system that very briefly stores sensory information</a:t>
            </a:r>
          </a:p>
        </p:txBody>
      </p:sp>
    </p:spTree>
    <p:extLst>
      <p:ext uri="{BB962C8B-B14F-4D97-AF65-F5344CB8AC3E}">
        <p14:creationId xmlns:p14="http://schemas.microsoft.com/office/powerpoint/2010/main" val="164084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5336" y="4648200"/>
            <a:ext cx="7589520" cy="609600"/>
          </a:xfrm>
        </p:spPr>
        <p:txBody>
          <a:bodyPr>
            <a:normAutofit fontScale="90000"/>
          </a:bodyPr>
          <a:lstStyle/>
          <a:p>
            <a:r>
              <a:rPr lang="en-US" dirty="0" smtClean="0"/>
              <a:t>Figure 7-2: Overview of the Information-Processing Model of Memory</a:t>
            </a:r>
            <a:endParaRPr lang="en-US" dirty="0"/>
          </a:p>
        </p:txBody>
      </p:sp>
      <p:pic>
        <p:nvPicPr>
          <p:cNvPr id="2" name="Picture Placeholder 1" descr="The information-processing model of memory likens human memory to computer information processing. In this model, information goes through three basic processes: encoding, storage, and retrieval. There are also three memory systems: sensory memory, short-term memory, and long-term memory." title="Overview of the Information-Processing Model of Memory"/>
          <p:cNvPicPr>
            <a:picLocks noGrp="1" noChangeAspect="1"/>
          </p:cNvPicPr>
          <p:nvPr>
            <p:ph type="pic" idx="1"/>
          </p:nvPr>
        </p:nvPicPr>
        <p:blipFill>
          <a:blip r:embed="rId2">
            <a:extLst>
              <a:ext uri="{28A0092B-C50C-407E-A947-70E740481C1C}">
                <a14:useLocalDpi xmlns:a14="http://schemas.microsoft.com/office/drawing/2010/main" val="0"/>
              </a:ext>
            </a:extLst>
          </a:blip>
          <a:srcRect l="-7874" r="-7874"/>
          <a:stretch>
            <a:fillRect/>
          </a:stretch>
        </p:blipFill>
        <p:spPr/>
      </p:pic>
    </p:spTree>
    <p:extLst>
      <p:ext uri="{BB962C8B-B14F-4D97-AF65-F5344CB8AC3E}">
        <p14:creationId xmlns:p14="http://schemas.microsoft.com/office/powerpoint/2010/main" val="1780908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 Chapter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Chapter Template.potx</Template>
  <TotalTime>107</TotalTime>
  <Words>870</Words>
  <Application>Microsoft Office PowerPoint</Application>
  <PresentationFormat>On-screen Show (4:3)</PresentationFormat>
  <Paragraphs>83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PP Chapter Template</vt:lpstr>
      <vt:lpstr>Chapter 7: Memory</vt:lpstr>
      <vt:lpstr>Chapter Outline</vt:lpstr>
      <vt:lpstr>Learning Objectives</vt:lpstr>
      <vt:lpstr>Definition of Memory</vt:lpstr>
      <vt:lpstr>Information-Processing Model of Memory</vt:lpstr>
      <vt:lpstr>Ebbinghaus and Memory</vt:lpstr>
      <vt:lpstr>Figure 7-1: The Memory Curve</vt:lpstr>
      <vt:lpstr>LTM and STM</vt:lpstr>
      <vt:lpstr>Figure 7-2: Overview of the Information-Processing Model of Memory</vt:lpstr>
      <vt:lpstr>STM is a Working Memory System</vt:lpstr>
      <vt:lpstr>Figure 7-3: Short-Term Memory as Working Memory</vt:lpstr>
      <vt:lpstr>Memory and Rehearsal</vt:lpstr>
      <vt:lpstr>Shallow vs. Deep Processing</vt:lpstr>
      <vt:lpstr>Explicit Memory</vt:lpstr>
      <vt:lpstr>Implicit Memory</vt:lpstr>
      <vt:lpstr>Figure 7-5: Types of Long-Term Memory</vt:lpstr>
      <vt:lpstr>Semantic Network Model</vt:lpstr>
      <vt:lpstr>Parallel Distributed-Processing Model</vt:lpstr>
      <vt:lpstr>Memory Retrieval (Slide 1 of 2)</vt:lpstr>
      <vt:lpstr>Memory Retrieval (Slide 2 of 2)</vt:lpstr>
      <vt:lpstr>Flashbulb Memories</vt:lpstr>
      <vt:lpstr>Forgetting due to Interference</vt:lpstr>
      <vt:lpstr>Figure 7-8: Ebbinghaus’s Forgetting Curve</vt:lpstr>
      <vt:lpstr>Figure 7-9: Interference in Memory</vt:lpstr>
      <vt:lpstr>Amnesia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Shannon.C</dc:creator>
  <cp:lastModifiedBy>Jamie.Schumpert</cp:lastModifiedBy>
  <cp:revision>10</cp:revision>
  <dcterms:created xsi:type="dcterms:W3CDTF">2015-08-20T19:48:29Z</dcterms:created>
  <dcterms:modified xsi:type="dcterms:W3CDTF">2015-11-11T22:00:30Z</dcterms:modified>
</cp:coreProperties>
</file>